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6.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8.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9.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1" r:id="rId4"/>
    <p:sldMasterId id="2147483676" r:id="rId5"/>
    <p:sldMasterId id="2147483708" r:id="rId6"/>
    <p:sldMasterId id="2147483734" r:id="rId7"/>
    <p:sldMasterId id="2147483766" r:id="rId8"/>
    <p:sldMasterId id="2147483775" r:id="rId9"/>
    <p:sldMasterId id="2147483912" r:id="rId10"/>
    <p:sldMasterId id="2147483938" r:id="rId11"/>
    <p:sldMasterId id="2147483951" r:id="rId12"/>
    <p:sldMasterId id="2147483966" r:id="rId13"/>
  </p:sldMasterIdLst>
  <p:notesMasterIdLst>
    <p:notesMasterId r:id="rId142"/>
  </p:notesMasterIdLst>
  <p:handoutMasterIdLst>
    <p:handoutMasterId r:id="rId143"/>
  </p:handoutMasterIdLst>
  <p:sldIdLst>
    <p:sldId id="698" r:id="rId14"/>
    <p:sldId id="415" r:id="rId15"/>
    <p:sldId id="702" r:id="rId16"/>
    <p:sldId id="759" r:id="rId17"/>
    <p:sldId id="679" r:id="rId18"/>
    <p:sldId id="769" r:id="rId19"/>
    <p:sldId id="749" r:id="rId20"/>
    <p:sldId id="765" r:id="rId21"/>
    <p:sldId id="796" r:id="rId22"/>
    <p:sldId id="766" r:id="rId23"/>
    <p:sldId id="767" r:id="rId24"/>
    <p:sldId id="768" r:id="rId25"/>
    <p:sldId id="760" r:id="rId26"/>
    <p:sldId id="761" r:id="rId27"/>
    <p:sldId id="762" r:id="rId28"/>
    <p:sldId id="763" r:id="rId29"/>
    <p:sldId id="772" r:id="rId30"/>
    <p:sldId id="764" r:id="rId31"/>
    <p:sldId id="770" r:id="rId32"/>
    <p:sldId id="771" r:id="rId33"/>
    <p:sldId id="773" r:id="rId34"/>
    <p:sldId id="681" r:id="rId35"/>
    <p:sldId id="735" r:id="rId36"/>
    <p:sldId id="727" r:id="rId37"/>
    <p:sldId id="709" r:id="rId38"/>
    <p:sldId id="710" r:id="rId39"/>
    <p:sldId id="711" r:id="rId40"/>
    <p:sldId id="712" r:id="rId41"/>
    <p:sldId id="713" r:id="rId42"/>
    <p:sldId id="714" r:id="rId43"/>
    <p:sldId id="715" r:id="rId44"/>
    <p:sldId id="716" r:id="rId45"/>
    <p:sldId id="717" r:id="rId46"/>
    <p:sldId id="718" r:id="rId47"/>
    <p:sldId id="719" r:id="rId48"/>
    <p:sldId id="720" r:id="rId49"/>
    <p:sldId id="778" r:id="rId50"/>
    <p:sldId id="774" r:id="rId51"/>
    <p:sldId id="775" r:id="rId52"/>
    <p:sldId id="776" r:id="rId53"/>
    <p:sldId id="777" r:id="rId54"/>
    <p:sldId id="779" r:id="rId55"/>
    <p:sldId id="797" r:id="rId56"/>
    <p:sldId id="780" r:id="rId57"/>
    <p:sldId id="781" r:id="rId58"/>
    <p:sldId id="782" r:id="rId59"/>
    <p:sldId id="783" r:id="rId60"/>
    <p:sldId id="784" r:id="rId61"/>
    <p:sldId id="785" r:id="rId62"/>
    <p:sldId id="792" r:id="rId63"/>
    <p:sldId id="798" r:id="rId64"/>
    <p:sldId id="787" r:id="rId65"/>
    <p:sldId id="793" r:id="rId66"/>
    <p:sldId id="788" r:id="rId67"/>
    <p:sldId id="794" r:id="rId68"/>
    <p:sldId id="789" r:id="rId69"/>
    <p:sldId id="790" r:id="rId70"/>
    <p:sldId id="791" r:id="rId71"/>
    <p:sldId id="795" r:id="rId72"/>
    <p:sldId id="732" r:id="rId73"/>
    <p:sldId id="736" r:id="rId74"/>
    <p:sldId id="737" r:id="rId75"/>
    <p:sldId id="470" r:id="rId76"/>
    <p:sldId id="471" r:id="rId77"/>
    <p:sldId id="589" r:id="rId78"/>
    <p:sldId id="473" r:id="rId79"/>
    <p:sldId id="558" r:id="rId80"/>
    <p:sldId id="490" r:id="rId81"/>
    <p:sldId id="491" r:id="rId82"/>
    <p:sldId id="590" r:id="rId83"/>
    <p:sldId id="508" r:id="rId84"/>
    <p:sldId id="509" r:id="rId85"/>
    <p:sldId id="510" r:id="rId86"/>
    <p:sldId id="511" r:id="rId87"/>
    <p:sldId id="552" r:id="rId88"/>
    <p:sldId id="516" r:id="rId89"/>
    <p:sldId id="524" r:id="rId90"/>
    <p:sldId id="517" r:id="rId91"/>
    <p:sldId id="519" r:id="rId92"/>
    <p:sldId id="520" r:id="rId93"/>
    <p:sldId id="523" r:id="rId94"/>
    <p:sldId id="672" r:id="rId95"/>
    <p:sldId id="564" r:id="rId96"/>
    <p:sldId id="565" r:id="rId97"/>
    <p:sldId id="566" r:id="rId98"/>
    <p:sldId id="567" r:id="rId99"/>
    <p:sldId id="642" r:id="rId100"/>
    <p:sldId id="636" r:id="rId101"/>
    <p:sldId id="738" r:id="rId102"/>
    <p:sldId id="645" r:id="rId103"/>
    <p:sldId id="568" r:id="rId104"/>
    <p:sldId id="522" r:id="rId105"/>
    <p:sldId id="669" r:id="rId106"/>
    <p:sldId id="674" r:id="rId107"/>
    <p:sldId id="540" r:id="rId108"/>
    <p:sldId id="676" r:id="rId109"/>
    <p:sldId id="546" r:id="rId110"/>
    <p:sldId id="555" r:id="rId111"/>
    <p:sldId id="542" r:id="rId112"/>
    <p:sldId id="543" r:id="rId113"/>
    <p:sldId id="544" r:id="rId114"/>
    <p:sldId id="545" r:id="rId115"/>
    <p:sldId id="547" r:id="rId116"/>
    <p:sldId id="644" r:id="rId117"/>
    <p:sldId id="643" r:id="rId118"/>
    <p:sldId id="548" r:id="rId119"/>
    <p:sldId id="677" r:id="rId120"/>
    <p:sldId id="697" r:id="rId121"/>
    <p:sldId id="647" r:id="rId122"/>
    <p:sldId id="707" r:id="rId123"/>
    <p:sldId id="703" r:id="rId124"/>
    <p:sldId id="704" r:id="rId125"/>
    <p:sldId id="705" r:id="rId126"/>
    <p:sldId id="740" r:id="rId127"/>
    <p:sldId id="570" r:id="rId128"/>
    <p:sldId id="708" r:id="rId129"/>
    <p:sldId id="500" r:id="rId130"/>
    <p:sldId id="502" r:id="rId131"/>
    <p:sldId id="504" r:id="rId132"/>
    <p:sldId id="579" r:id="rId133"/>
    <p:sldId id="574" r:id="rId134"/>
    <p:sldId id="583" r:id="rId135"/>
    <p:sldId id="745" r:id="rId136"/>
    <p:sldId id="580" r:id="rId137"/>
    <p:sldId id="577" r:id="rId138"/>
    <p:sldId id="586" r:id="rId139"/>
    <p:sldId id="587" r:id="rId140"/>
    <p:sldId id="585" r:id="rId141"/>
  </p:sldIdLst>
  <p:sldSz cx="12192000" cy="6858000"/>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or" id="{24FC40D2-6CBC-46C8-AE6C-07B11C37DD73}">
          <p14:sldIdLst>
            <p14:sldId id="698"/>
            <p14:sldId id="415"/>
            <p14:sldId id="702"/>
          </p14:sldIdLst>
        </p14:section>
        <p14:section name="Intro" id="{B6299881-491D-48E0-BAD1-346BBDF62696}">
          <p14:sldIdLst>
            <p14:sldId id="759"/>
            <p14:sldId id="679"/>
          </p14:sldIdLst>
        </p14:section>
        <p14:section name="Module 04a Recap - DAX Evaluations" id="{74F788C4-A9BB-4958-A619-28799D8F00F4}">
          <p14:sldIdLst>
            <p14:sldId id="769"/>
            <p14:sldId id="749"/>
            <p14:sldId id="765"/>
            <p14:sldId id="796"/>
            <p14:sldId id="766"/>
            <p14:sldId id="767"/>
            <p14:sldId id="768"/>
            <p14:sldId id="760"/>
            <p14:sldId id="761"/>
            <p14:sldId id="762"/>
            <p14:sldId id="763"/>
            <p14:sldId id="772"/>
            <p14:sldId id="764"/>
          </p14:sldIdLst>
        </p14:section>
        <p14:section name="Module 04a - Demo" id="{07CD0335-D397-4045-84C5-F23429E5C1EA}">
          <p14:sldIdLst>
            <p14:sldId id="770"/>
            <p14:sldId id="771"/>
            <p14:sldId id="773"/>
          </p14:sldIdLst>
        </p14:section>
        <p14:section name="Module 4b - Calculate" id="{969352F3-A355-4421-A1F9-704F6DA407E6}">
          <p14:sldIdLst>
            <p14:sldId id="681"/>
            <p14:sldId id="735"/>
            <p14:sldId id="727"/>
            <p14:sldId id="709"/>
            <p14:sldId id="710"/>
            <p14:sldId id="711"/>
            <p14:sldId id="712"/>
            <p14:sldId id="713"/>
            <p14:sldId id="714"/>
            <p14:sldId id="715"/>
            <p14:sldId id="716"/>
            <p14:sldId id="717"/>
            <p14:sldId id="718"/>
            <p14:sldId id="719"/>
            <p14:sldId id="720"/>
            <p14:sldId id="778"/>
          </p14:sldIdLst>
        </p14:section>
        <p14:section name="Module 4b - DEMO" id="{50C53ED4-9966-4BF3-B2FC-07AD14D2DC42}">
          <p14:sldIdLst>
            <p14:sldId id="774"/>
            <p14:sldId id="775"/>
            <p14:sldId id="776"/>
            <p14:sldId id="777"/>
            <p14:sldId id="779"/>
            <p14:sldId id="797"/>
          </p14:sldIdLst>
        </p14:section>
        <p14:section name="Module 04c - Popular DAX" id="{CEF89AE5-7659-4608-B84A-2389B1FA4587}">
          <p14:sldIdLst>
            <p14:sldId id="780"/>
            <p14:sldId id="781"/>
            <p14:sldId id="782"/>
            <p14:sldId id="783"/>
            <p14:sldId id="784"/>
            <p14:sldId id="785"/>
            <p14:sldId id="792"/>
            <p14:sldId id="798"/>
            <p14:sldId id="787"/>
            <p14:sldId id="793"/>
            <p14:sldId id="788"/>
            <p14:sldId id="794"/>
            <p14:sldId id="789"/>
            <p14:sldId id="790"/>
            <p14:sldId id="791"/>
            <p14:sldId id="795"/>
          </p14:sldIdLst>
        </p14:section>
        <p14:section name="Module 04 - DAX Evaluation" id="{56A1F8FF-EB9D-4119-8C27-C381DA30E9CD}">
          <p14:sldIdLst>
            <p14:sldId id="732"/>
            <p14:sldId id="736"/>
            <p14:sldId id="737"/>
            <p14:sldId id="470"/>
            <p14:sldId id="471"/>
            <p14:sldId id="589"/>
            <p14:sldId id="473"/>
            <p14:sldId id="558"/>
            <p14:sldId id="490"/>
            <p14:sldId id="491"/>
            <p14:sldId id="590"/>
            <p14:sldId id="508"/>
            <p14:sldId id="509"/>
            <p14:sldId id="510"/>
            <p14:sldId id="511"/>
            <p14:sldId id="552"/>
            <p14:sldId id="516"/>
            <p14:sldId id="524"/>
            <p14:sldId id="517"/>
            <p14:sldId id="519"/>
            <p14:sldId id="520"/>
            <p14:sldId id="523"/>
            <p14:sldId id="672"/>
            <p14:sldId id="564"/>
            <p14:sldId id="565"/>
            <p14:sldId id="566"/>
            <p14:sldId id="567"/>
            <p14:sldId id="642"/>
            <p14:sldId id="636"/>
            <p14:sldId id="738"/>
            <p14:sldId id="645"/>
            <p14:sldId id="568"/>
            <p14:sldId id="522"/>
          </p14:sldIdLst>
        </p14:section>
        <p14:section name="Module 04 Lab" id="{115D7AD1-5701-4DC0-8FBE-90774A2425D5}">
          <p14:sldIdLst>
            <p14:sldId id="669"/>
            <p14:sldId id="674"/>
          </p14:sldIdLst>
        </p14:section>
        <p14:section name="Module 05 - Time Intelligence" id="{731678FD-AB49-4EC6-BB54-9B1781E854E7}">
          <p14:sldIdLst>
            <p14:sldId id="540"/>
            <p14:sldId id="676"/>
            <p14:sldId id="546"/>
            <p14:sldId id="555"/>
            <p14:sldId id="542"/>
            <p14:sldId id="543"/>
            <p14:sldId id="544"/>
            <p14:sldId id="545"/>
            <p14:sldId id="547"/>
            <p14:sldId id="644"/>
            <p14:sldId id="643"/>
            <p14:sldId id="548"/>
            <p14:sldId id="677"/>
            <p14:sldId id="697"/>
            <p14:sldId id="647"/>
          </p14:sldIdLst>
        </p14:section>
        <p14:section name="Appendix" id="{D6071E4D-BB61-4AB8-A6CF-2B923B7EA1D4}">
          <p14:sldIdLst>
            <p14:sldId id="707"/>
            <p14:sldId id="703"/>
            <p14:sldId id="704"/>
            <p14:sldId id="705"/>
            <p14:sldId id="740"/>
          </p14:sldIdLst>
        </p14:section>
        <p14:section name="Default Section" id="{FCF7E416-11F2-46C8-89F0-0B7803126935}">
          <p14:sldIdLst>
            <p14:sldId id="570"/>
            <p14:sldId id="708"/>
            <p14:sldId id="500"/>
            <p14:sldId id="502"/>
            <p14:sldId id="504"/>
            <p14:sldId id="579"/>
            <p14:sldId id="574"/>
            <p14:sldId id="583"/>
            <p14:sldId id="745"/>
            <p14:sldId id="580"/>
            <p14:sldId id="577"/>
            <p14:sldId id="586"/>
            <p14:sldId id="587"/>
            <p14:sldId id="58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2"/>
    <a:srgbClr val="EAEAEA"/>
    <a:srgbClr val="505050"/>
    <a:srgbClr val="8DC63F"/>
    <a:srgbClr val="7676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05" autoAdjust="0"/>
    <p:restoredTop sz="68049" autoAdjust="0"/>
  </p:normalViewPr>
  <p:slideViewPr>
    <p:cSldViewPr snapToGrid="0">
      <p:cViewPr varScale="1">
        <p:scale>
          <a:sx n="75" d="100"/>
          <a:sy n="75" d="100"/>
        </p:scale>
        <p:origin x="1680" y="54"/>
      </p:cViewPr>
      <p:guideLst/>
    </p:cSldViewPr>
  </p:slideViewPr>
  <p:notesTextViewPr>
    <p:cViewPr>
      <p:scale>
        <a:sx n="3" d="2"/>
        <a:sy n="3" d="2"/>
      </p:scale>
      <p:origin x="0" y="0"/>
    </p:cViewPr>
  </p:notesTextViewPr>
  <p:sorterViewPr>
    <p:cViewPr>
      <p:scale>
        <a:sx n="33" d="100"/>
        <a:sy n="33" d="100"/>
      </p:scale>
      <p:origin x="0" y="-2226"/>
    </p:cViewPr>
  </p:sorterViewPr>
  <p:notesViewPr>
    <p:cSldViewPr snapToGrid="0">
      <p:cViewPr varScale="1">
        <p:scale>
          <a:sx n="46" d="100"/>
          <a:sy n="46" d="100"/>
        </p:scale>
        <p:origin x="2670" y="1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4.xml"/><Relationship Id="rId21" Type="http://schemas.openxmlformats.org/officeDocument/2006/relationships/slide" Target="slides/slide8.xml"/><Relationship Id="rId42" Type="http://schemas.openxmlformats.org/officeDocument/2006/relationships/slide" Target="slides/slide29.xml"/><Relationship Id="rId63" Type="http://schemas.openxmlformats.org/officeDocument/2006/relationships/slide" Target="slides/slide50.xml"/><Relationship Id="rId84" Type="http://schemas.openxmlformats.org/officeDocument/2006/relationships/slide" Target="slides/slide71.xml"/><Relationship Id="rId138" Type="http://schemas.openxmlformats.org/officeDocument/2006/relationships/slide" Target="slides/slide125.xml"/><Relationship Id="rId107" Type="http://schemas.openxmlformats.org/officeDocument/2006/relationships/slide" Target="slides/slide94.xml"/><Relationship Id="rId11" Type="http://schemas.openxmlformats.org/officeDocument/2006/relationships/slideMaster" Target="slideMasters/slideMaster8.xml"/><Relationship Id="rId32" Type="http://schemas.openxmlformats.org/officeDocument/2006/relationships/slide" Target="slides/slide19.xml"/><Relationship Id="rId53" Type="http://schemas.openxmlformats.org/officeDocument/2006/relationships/slide" Target="slides/slide40.xml"/><Relationship Id="rId74" Type="http://schemas.openxmlformats.org/officeDocument/2006/relationships/slide" Target="slides/slide61.xml"/><Relationship Id="rId128" Type="http://schemas.openxmlformats.org/officeDocument/2006/relationships/slide" Target="slides/slide115.xml"/><Relationship Id="rId5" Type="http://schemas.openxmlformats.org/officeDocument/2006/relationships/slideMaster" Target="slideMasters/slideMaster2.xml"/><Relationship Id="rId90" Type="http://schemas.openxmlformats.org/officeDocument/2006/relationships/slide" Target="slides/slide77.xml"/><Relationship Id="rId95" Type="http://schemas.openxmlformats.org/officeDocument/2006/relationships/slide" Target="slides/slide82.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113" Type="http://schemas.openxmlformats.org/officeDocument/2006/relationships/slide" Target="slides/slide100.xml"/><Relationship Id="rId118" Type="http://schemas.openxmlformats.org/officeDocument/2006/relationships/slide" Target="slides/slide105.xml"/><Relationship Id="rId134" Type="http://schemas.openxmlformats.org/officeDocument/2006/relationships/slide" Target="slides/slide121.xml"/><Relationship Id="rId139" Type="http://schemas.openxmlformats.org/officeDocument/2006/relationships/slide" Target="slides/slide126.xml"/><Relationship Id="rId80" Type="http://schemas.openxmlformats.org/officeDocument/2006/relationships/slide" Target="slides/slide67.xml"/><Relationship Id="rId85" Type="http://schemas.openxmlformats.org/officeDocument/2006/relationships/slide" Target="slides/slide72.xml"/><Relationship Id="rId12" Type="http://schemas.openxmlformats.org/officeDocument/2006/relationships/slideMaster" Target="slideMasters/slideMaster9.xml"/><Relationship Id="rId17" Type="http://schemas.openxmlformats.org/officeDocument/2006/relationships/slide" Target="slides/slide4.xml"/><Relationship Id="rId33" Type="http://schemas.openxmlformats.org/officeDocument/2006/relationships/slide" Target="slides/slide20.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08" Type="http://schemas.openxmlformats.org/officeDocument/2006/relationships/slide" Target="slides/slide95.xml"/><Relationship Id="rId124" Type="http://schemas.openxmlformats.org/officeDocument/2006/relationships/slide" Target="slides/slide111.xml"/><Relationship Id="rId129" Type="http://schemas.openxmlformats.org/officeDocument/2006/relationships/slide" Target="slides/slide116.xml"/><Relationship Id="rId54" Type="http://schemas.openxmlformats.org/officeDocument/2006/relationships/slide" Target="slides/slide41.xml"/><Relationship Id="rId70" Type="http://schemas.openxmlformats.org/officeDocument/2006/relationships/slide" Target="slides/slide57.xml"/><Relationship Id="rId75" Type="http://schemas.openxmlformats.org/officeDocument/2006/relationships/slide" Target="slides/slide62.xml"/><Relationship Id="rId91" Type="http://schemas.openxmlformats.org/officeDocument/2006/relationships/slide" Target="slides/slide78.xml"/><Relationship Id="rId96" Type="http://schemas.openxmlformats.org/officeDocument/2006/relationships/slide" Target="slides/slide83.xml"/><Relationship Id="rId140" Type="http://schemas.openxmlformats.org/officeDocument/2006/relationships/slide" Target="slides/slide127.xml"/><Relationship Id="rId14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0.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slide" Target="slides/slide101.xml"/><Relationship Id="rId119" Type="http://schemas.openxmlformats.org/officeDocument/2006/relationships/slide" Target="slides/slide106.xml"/><Relationship Id="rId44" Type="http://schemas.openxmlformats.org/officeDocument/2006/relationships/slide" Target="slides/slide31.xml"/><Relationship Id="rId60" Type="http://schemas.openxmlformats.org/officeDocument/2006/relationships/slide" Target="slides/slide47.xml"/><Relationship Id="rId65" Type="http://schemas.openxmlformats.org/officeDocument/2006/relationships/slide" Target="slides/slide52.xml"/><Relationship Id="rId81" Type="http://schemas.openxmlformats.org/officeDocument/2006/relationships/slide" Target="slides/slide68.xml"/><Relationship Id="rId86" Type="http://schemas.openxmlformats.org/officeDocument/2006/relationships/slide" Target="slides/slide73.xml"/><Relationship Id="rId130" Type="http://schemas.openxmlformats.org/officeDocument/2006/relationships/slide" Target="slides/slide117.xml"/><Relationship Id="rId135" Type="http://schemas.openxmlformats.org/officeDocument/2006/relationships/slide" Target="slides/slide122.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slide" Target="slides/slide9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120" Type="http://schemas.openxmlformats.org/officeDocument/2006/relationships/slide" Target="slides/slide107.xml"/><Relationship Id="rId125" Type="http://schemas.openxmlformats.org/officeDocument/2006/relationships/slide" Target="slides/slide112.xml"/><Relationship Id="rId141" Type="http://schemas.openxmlformats.org/officeDocument/2006/relationships/slide" Target="slides/slide128.xml"/><Relationship Id="rId14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15" Type="http://schemas.openxmlformats.org/officeDocument/2006/relationships/slide" Target="slides/slide102.xml"/><Relationship Id="rId131" Type="http://schemas.openxmlformats.org/officeDocument/2006/relationships/slide" Target="slides/slide118.xml"/><Relationship Id="rId136" Type="http://schemas.openxmlformats.org/officeDocument/2006/relationships/slide" Target="slides/slide123.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126" Type="http://schemas.openxmlformats.org/officeDocument/2006/relationships/slide" Target="slides/slide113.xml"/><Relationship Id="rId147"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121" Type="http://schemas.openxmlformats.org/officeDocument/2006/relationships/slide" Target="slides/slide108.xml"/><Relationship Id="rId142"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openxmlformats.org/officeDocument/2006/relationships/slide" Target="slides/slide103.xml"/><Relationship Id="rId137" Type="http://schemas.openxmlformats.org/officeDocument/2006/relationships/slide" Target="slides/slide124.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slide" Target="slides/slide98.xml"/><Relationship Id="rId132" Type="http://schemas.openxmlformats.org/officeDocument/2006/relationships/slide" Target="slides/slide119.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106" Type="http://schemas.openxmlformats.org/officeDocument/2006/relationships/slide" Target="slides/slide93.xml"/><Relationship Id="rId127" Type="http://schemas.openxmlformats.org/officeDocument/2006/relationships/slide" Target="slides/slide114.xml"/><Relationship Id="rId10" Type="http://schemas.openxmlformats.org/officeDocument/2006/relationships/slideMaster" Target="slideMasters/slideMaster7.xml"/><Relationship Id="rId31" Type="http://schemas.openxmlformats.org/officeDocument/2006/relationships/slide" Target="slides/slide18.xml"/><Relationship Id="rId52" Type="http://schemas.openxmlformats.org/officeDocument/2006/relationships/slide" Target="slides/slide39.xml"/><Relationship Id="rId73" Type="http://schemas.openxmlformats.org/officeDocument/2006/relationships/slide" Target="slides/slide60.xml"/><Relationship Id="rId78" Type="http://schemas.openxmlformats.org/officeDocument/2006/relationships/slide" Target="slides/slide65.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122" Type="http://schemas.openxmlformats.org/officeDocument/2006/relationships/slide" Target="slides/slide109.xml"/><Relationship Id="rId143" Type="http://schemas.openxmlformats.org/officeDocument/2006/relationships/handoutMaster" Target="handoutMasters/handoutMaster1.xml"/><Relationship Id="rId14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3.xml"/><Relationship Id="rId47" Type="http://schemas.openxmlformats.org/officeDocument/2006/relationships/slide" Target="slides/slide34.xml"/><Relationship Id="rId68" Type="http://schemas.openxmlformats.org/officeDocument/2006/relationships/slide" Target="slides/slide55.xml"/><Relationship Id="rId89" Type="http://schemas.openxmlformats.org/officeDocument/2006/relationships/slide" Target="slides/slide76.xml"/><Relationship Id="rId112" Type="http://schemas.openxmlformats.org/officeDocument/2006/relationships/slide" Target="slides/slide99.xml"/><Relationship Id="rId133" Type="http://schemas.openxmlformats.org/officeDocument/2006/relationships/slide" Target="slides/slide120.xml"/><Relationship Id="rId16" Type="http://schemas.openxmlformats.org/officeDocument/2006/relationships/slide" Target="slides/slide3.xml"/><Relationship Id="rId37" Type="http://schemas.openxmlformats.org/officeDocument/2006/relationships/slide" Target="slides/slide24.xml"/><Relationship Id="rId58" Type="http://schemas.openxmlformats.org/officeDocument/2006/relationships/slide" Target="slides/slide45.xml"/><Relationship Id="rId79" Type="http://schemas.openxmlformats.org/officeDocument/2006/relationships/slide" Target="slides/slide66.xml"/><Relationship Id="rId102" Type="http://schemas.openxmlformats.org/officeDocument/2006/relationships/slide" Target="slides/slide89.xml"/><Relationship Id="rId123" Type="http://schemas.openxmlformats.org/officeDocument/2006/relationships/slide" Target="slides/slide110.xml"/><Relationship Id="rId144"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 y="0"/>
            <a:ext cx="4029282" cy="351957"/>
          </a:xfrm>
          <a:prstGeom prst="rect">
            <a:avLst/>
          </a:prstGeom>
        </p:spPr>
        <p:txBody>
          <a:bodyPr vert="horz" lIns="91413" tIns="45706" rIns="91413" bIns="45706" rtlCol="0"/>
          <a:lstStyle>
            <a:lvl1pPr algn="l">
              <a:defRPr sz="1200"/>
            </a:lvl1pPr>
          </a:lstStyle>
          <a:p>
            <a:endParaRPr lang="en-US" dirty="0"/>
          </a:p>
        </p:txBody>
      </p:sp>
      <p:sp>
        <p:nvSpPr>
          <p:cNvPr id="3" name="Date Placeholder 2"/>
          <p:cNvSpPr>
            <a:spLocks noGrp="1"/>
          </p:cNvSpPr>
          <p:nvPr>
            <p:ph type="dt" sz="quarter" idx="1"/>
          </p:nvPr>
        </p:nvSpPr>
        <p:spPr>
          <a:xfrm>
            <a:off x="5265017" y="0"/>
            <a:ext cx="4029282" cy="351957"/>
          </a:xfrm>
          <a:prstGeom prst="rect">
            <a:avLst/>
          </a:prstGeom>
        </p:spPr>
        <p:txBody>
          <a:bodyPr vert="horz" lIns="91413" tIns="45706" rIns="91413" bIns="45706" rtlCol="0"/>
          <a:lstStyle>
            <a:lvl1pPr algn="r">
              <a:defRPr sz="1200"/>
            </a:lvl1pPr>
          </a:lstStyle>
          <a:p>
            <a:fld id="{BF84AC64-7269-4508-967D-1601EF61931B}" type="datetimeFigureOut">
              <a:rPr lang="en-US" smtClean="0"/>
              <a:t>7/31/2018</a:t>
            </a:fld>
            <a:endParaRPr lang="en-US" dirty="0"/>
          </a:p>
        </p:txBody>
      </p:sp>
      <p:sp>
        <p:nvSpPr>
          <p:cNvPr id="4" name="Footer Placeholder 3"/>
          <p:cNvSpPr>
            <a:spLocks noGrp="1"/>
          </p:cNvSpPr>
          <p:nvPr>
            <p:ph type="ftr" sz="quarter" idx="2"/>
          </p:nvPr>
        </p:nvSpPr>
        <p:spPr>
          <a:xfrm>
            <a:off x="5" y="6482466"/>
            <a:ext cx="4029282" cy="351957"/>
          </a:xfrm>
          <a:prstGeom prst="rect">
            <a:avLst/>
          </a:prstGeom>
        </p:spPr>
        <p:txBody>
          <a:bodyPr vert="horz" lIns="91413" tIns="45706" rIns="91413" bIns="45706" rtlCol="0" anchor="b"/>
          <a:lstStyle>
            <a:lvl1pPr algn="l">
              <a:defRPr sz="1200"/>
            </a:lvl1pPr>
          </a:lstStyle>
          <a:p>
            <a:endParaRPr lang="en-US" dirty="0"/>
          </a:p>
        </p:txBody>
      </p:sp>
      <p:sp>
        <p:nvSpPr>
          <p:cNvPr id="5" name="Slide Number Placeholder 4"/>
          <p:cNvSpPr>
            <a:spLocks noGrp="1"/>
          </p:cNvSpPr>
          <p:nvPr>
            <p:ph type="sldNum" sz="quarter" idx="3"/>
          </p:nvPr>
        </p:nvSpPr>
        <p:spPr>
          <a:xfrm>
            <a:off x="5265017" y="6482464"/>
            <a:ext cx="4029282" cy="351957"/>
          </a:xfrm>
          <a:prstGeom prst="rect">
            <a:avLst/>
          </a:prstGeom>
        </p:spPr>
        <p:txBody>
          <a:bodyPr vert="horz" lIns="91413" tIns="45706" rIns="91413" bIns="45706" rtlCol="0" anchor="b"/>
          <a:lstStyle>
            <a:lvl1pPr algn="r">
              <a:defRPr sz="1200"/>
            </a:lvl1pPr>
          </a:lstStyle>
          <a:p>
            <a:fld id="{C603B260-5D82-4425-914C-83D94BF7FFFE}" type="slidenum">
              <a:rPr lang="en-US" smtClean="0"/>
              <a:t>‹#›</a:t>
            </a:fld>
            <a:endParaRPr lang="en-US" dirty="0"/>
          </a:p>
        </p:txBody>
      </p:sp>
    </p:spTree>
    <p:extLst>
      <p:ext uri="{BB962C8B-B14F-4D97-AF65-F5344CB8AC3E}">
        <p14:creationId xmlns:p14="http://schemas.microsoft.com/office/powerpoint/2010/main" val="37961589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4028440" cy="351737"/>
          </a:xfrm>
          <a:prstGeom prst="rect">
            <a:avLst/>
          </a:prstGeom>
        </p:spPr>
        <p:txBody>
          <a:bodyPr vert="horz" lIns="93149" tIns="46576" rIns="93149" bIns="46576" rtlCol="0"/>
          <a:lstStyle>
            <a:lvl1pPr algn="l">
              <a:defRPr sz="1200"/>
            </a:lvl1pPr>
          </a:lstStyle>
          <a:p>
            <a:endParaRPr lang="en-US" dirty="0"/>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49" tIns="46576" rIns="93149" bIns="46576" rtlCol="0" anchor="ctr"/>
          <a:lstStyle/>
          <a:p>
            <a:endParaRPr lang="en-US" dirty="0"/>
          </a:p>
        </p:txBody>
      </p:sp>
      <p:sp>
        <p:nvSpPr>
          <p:cNvPr id="5" name="Notes Placeholder 4"/>
          <p:cNvSpPr>
            <a:spLocks noGrp="1"/>
          </p:cNvSpPr>
          <p:nvPr>
            <p:ph type="body" sz="quarter" idx="3"/>
          </p:nvPr>
        </p:nvSpPr>
        <p:spPr>
          <a:xfrm>
            <a:off x="929641" y="3373757"/>
            <a:ext cx="7437120" cy="2760345"/>
          </a:xfrm>
          <a:prstGeom prst="rect">
            <a:avLst/>
          </a:prstGeom>
        </p:spPr>
        <p:txBody>
          <a:bodyPr vert="horz" lIns="93149" tIns="46576" rIns="93149" bIns="4657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5"/>
            <a:ext cx="4028440" cy="351736"/>
          </a:xfrm>
          <a:prstGeom prst="rect">
            <a:avLst/>
          </a:prstGeom>
        </p:spPr>
        <p:txBody>
          <a:bodyPr vert="horz" lIns="93149" tIns="46576" rIns="93149" bIns="46576" rtlCol="0" anchor="b"/>
          <a:lstStyle>
            <a:lvl1pPr algn="l">
              <a:defRPr sz="1200"/>
            </a:lvl1pPr>
          </a:lstStyle>
          <a:p>
            <a:r>
              <a:rPr lang="en-US" dirty="0"/>
              <a:t>Version:March_2017</a:t>
            </a:r>
          </a:p>
        </p:txBody>
      </p:sp>
      <p:sp>
        <p:nvSpPr>
          <p:cNvPr id="7" name="Slide Number Placeholder 6"/>
          <p:cNvSpPr>
            <a:spLocks noGrp="1"/>
          </p:cNvSpPr>
          <p:nvPr>
            <p:ph type="sldNum" sz="quarter" idx="5"/>
          </p:nvPr>
        </p:nvSpPr>
        <p:spPr>
          <a:xfrm>
            <a:off x="5265809" y="6658665"/>
            <a:ext cx="4028440" cy="351736"/>
          </a:xfrm>
          <a:prstGeom prst="rect">
            <a:avLst/>
          </a:prstGeom>
        </p:spPr>
        <p:txBody>
          <a:bodyPr vert="horz" lIns="93149" tIns="46576" rIns="93149" bIns="46576" rtlCol="0" anchor="b"/>
          <a:lstStyle>
            <a:lvl1pPr algn="r">
              <a:defRPr sz="1200"/>
            </a:lvl1pPr>
          </a:lstStyle>
          <a:p>
            <a:fld id="{24F2286A-233C-471D-BDF9-24A775565FE1}" type="slidenum">
              <a:rPr lang="en-US" smtClean="0"/>
              <a:t>‹#›</a:t>
            </a:fld>
            <a:endParaRPr lang="en-US" dirty="0"/>
          </a:p>
        </p:txBody>
      </p:sp>
    </p:spTree>
    <p:extLst>
      <p:ext uri="{BB962C8B-B14F-4D97-AF65-F5344CB8AC3E}">
        <p14:creationId xmlns:p14="http://schemas.microsoft.com/office/powerpoint/2010/main" val="241688706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Changes:</a:t>
            </a:r>
          </a:p>
          <a:p>
            <a:r>
              <a:rPr lang="en-US" baseline="0" dirty="0"/>
              <a:t>Removed all M and C notations for measures and calculated columns in the formulas and notes</a:t>
            </a:r>
          </a:p>
          <a:p>
            <a:r>
              <a:rPr lang="en-US" baseline="0" dirty="0"/>
              <a:t>Replaced “Advanced DAX” with “data modeling”</a:t>
            </a:r>
          </a:p>
        </p:txBody>
      </p:sp>
      <p:sp>
        <p:nvSpPr>
          <p:cNvPr id="4" name="Slide Number Placeholder 3"/>
          <p:cNvSpPr>
            <a:spLocks noGrp="1"/>
          </p:cNvSpPr>
          <p:nvPr>
            <p:ph type="sldNum" sz="quarter" idx="10"/>
          </p:nvPr>
        </p:nvSpPr>
        <p:spPr/>
        <p:txBody>
          <a:bodyPr/>
          <a:lstStyle/>
          <a:p>
            <a:pPr defTabSz="881390">
              <a:defRPr/>
            </a:pPr>
            <a:fld id="{13329DEA-6433-4493-B9C4-3E0AC755FE5D}" type="slidenum">
              <a:rPr lang="en-US" sz="1700" kern="0">
                <a:solidFill>
                  <a:prstClr val="black"/>
                </a:solidFill>
              </a:rPr>
              <a:pPr defTabSz="881390">
                <a:defRPr/>
              </a:pPr>
              <a:t>1</a:t>
            </a:fld>
            <a:endParaRPr lang="en-US" sz="1700" kern="0">
              <a:solidFill>
                <a:prstClr val="black"/>
              </a:solidFill>
            </a:endParaRPr>
          </a:p>
        </p:txBody>
      </p:sp>
    </p:spTree>
    <p:extLst>
      <p:ext uri="{BB962C8B-B14F-4D97-AF65-F5344CB8AC3E}">
        <p14:creationId xmlns:p14="http://schemas.microsoft.com/office/powerpoint/2010/main" val="278930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dirty="0"/>
              <a:t>Scalar is a fancy word for using a single coordinate in the evaluation</a:t>
            </a:r>
          </a:p>
          <a:p>
            <a:pPr defTabSz="881390">
              <a:defRPr/>
            </a:pPr>
            <a:endParaRPr lang="en-US" dirty="0"/>
          </a:p>
          <a:p>
            <a:pPr defTabSz="881390">
              <a:defRPr/>
            </a:pPr>
            <a:r>
              <a:rPr lang="en-US" dirty="0"/>
              <a:t>What if you want bring in a Table</a:t>
            </a:r>
            <a:r>
              <a:rPr lang="en-US" baseline="0" dirty="0"/>
              <a:t> or List of values and apply your calculation to them?</a:t>
            </a:r>
          </a:p>
          <a:p>
            <a:endParaRPr lang="en-US" dirty="0"/>
          </a:p>
        </p:txBody>
      </p:sp>
    </p:spTree>
    <p:extLst>
      <p:ext uri="{BB962C8B-B14F-4D97-AF65-F5344CB8AC3E}">
        <p14:creationId xmlns:p14="http://schemas.microsoft.com/office/powerpoint/2010/main" val="421705620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401" indent="-168401">
              <a:buFont typeface="Arial" panose="020B0604020202020204" pitchFamily="34" charset="0"/>
              <a:buChar char="•"/>
            </a:pPr>
            <a:r>
              <a:rPr lang="en-US" dirty="0"/>
              <a:t>Used</a:t>
            </a:r>
            <a:r>
              <a:rPr lang="en-US" baseline="0" dirty="0"/>
              <a:t> to add attributes that don’t exist in the source data </a:t>
            </a:r>
          </a:p>
          <a:p>
            <a:pPr marL="168401" indent="-168401">
              <a:buFont typeface="Arial" panose="020B0604020202020204" pitchFamily="34" charset="0"/>
              <a:buChar char="•"/>
            </a:pPr>
            <a:r>
              <a:rPr lang="en-US" baseline="0" dirty="0"/>
              <a:t>See this formula. This looks a lot like Excel</a:t>
            </a:r>
          </a:p>
          <a:p>
            <a:endParaRPr lang="en-US" baseline="0" dirty="0"/>
          </a:p>
          <a:p>
            <a:r>
              <a:rPr lang="en-US" b="1" u="sng" baseline="0" dirty="0"/>
              <a:t>Demo:</a:t>
            </a:r>
          </a:p>
          <a:p>
            <a:pPr marL="168401" indent="-168401">
              <a:buFont typeface="Arial" panose="020B0604020202020204" pitchFamily="34" charset="0"/>
              <a:buChar char="•"/>
            </a:pPr>
            <a:r>
              <a:rPr lang="en-US" b="0" u="none" baseline="0" dirty="0"/>
              <a:t>In Product Dim Table add the above formula from the Tab called “Calculated Column”</a:t>
            </a:r>
          </a:p>
        </p:txBody>
      </p:sp>
    </p:spTree>
    <p:extLst>
      <p:ext uri="{BB962C8B-B14F-4D97-AF65-F5344CB8AC3E}">
        <p14:creationId xmlns:p14="http://schemas.microsoft.com/office/powerpoint/2010/main" val="365139841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baseline="0" dirty="0"/>
              <a:t>DEMO: </a:t>
            </a:r>
            <a:r>
              <a:rPr lang="en-US" baseline="0" dirty="0"/>
              <a:t>If a question comes up related to how to create a calculated column in ”M”, then do the following:</a:t>
            </a:r>
          </a:p>
          <a:p>
            <a:r>
              <a:rPr lang="en-US" baseline="0" dirty="0"/>
              <a:t>	Open Query editor and create a calculated column using this formula: </a:t>
            </a:r>
          </a:p>
          <a:p>
            <a:r>
              <a:rPr lang="en-US" baseline="0" dirty="0"/>
              <a:t>	 </a:t>
            </a:r>
            <a:r>
              <a:rPr lang="en-US" dirty="0"/>
              <a:t>if [Unit Price] &lt;= 25 then "Low" else if [Unit Price] &lt;=50 then "Medium" else "High“</a:t>
            </a:r>
            <a:br>
              <a:rPr lang="en-US" dirty="0"/>
            </a:br>
            <a:r>
              <a:rPr lang="en-US" dirty="0"/>
              <a:t>	M is case sensitive and the if/then/else syntax is different than Excel/DAX</a:t>
            </a:r>
          </a:p>
          <a:p>
            <a:endParaRPr lang="en-US" dirty="0"/>
          </a:p>
          <a:p>
            <a:pPr defTabSz="881390">
              <a:defRPr/>
            </a:pPr>
            <a:r>
              <a:rPr lang="en-US" b="1" u="sng" baseline="0" dirty="0"/>
              <a:t>Instructor Talking Point</a:t>
            </a:r>
            <a:r>
              <a:rPr lang="en-US" baseline="0" dirty="0"/>
              <a:t>, if needed:</a:t>
            </a:r>
          </a:p>
          <a:p>
            <a:pPr marL="165261" indent="-165261">
              <a:buFont typeface="Arial" panose="020B0604020202020204" pitchFamily="34" charset="0"/>
              <a:buChar char="•"/>
            </a:pPr>
            <a:r>
              <a:rPr lang="en-US" baseline="0" dirty="0"/>
              <a:t>Once the column comes in it becomes like any other column in Power BI Desktop file</a:t>
            </a:r>
          </a:p>
          <a:p>
            <a:pPr marL="661043" lvl="1" indent="-220348">
              <a:buFont typeface="Arial" panose="020B0604020202020204" pitchFamily="34" charset="0"/>
              <a:buChar char="•"/>
            </a:pPr>
            <a:r>
              <a:rPr lang="en-US" baseline="0" dirty="0"/>
              <a:t>The column is compressed</a:t>
            </a:r>
          </a:p>
          <a:p>
            <a:pPr marL="661043" lvl="1" indent="-220348">
              <a:buFont typeface="Arial" panose="020B0604020202020204" pitchFamily="34" charset="0"/>
              <a:buChar char="•"/>
            </a:pPr>
            <a:r>
              <a:rPr lang="en-US" baseline="0" dirty="0"/>
              <a:t>There is a secondary processing for Calculated Columns – Which makes process times slower</a:t>
            </a:r>
          </a:p>
        </p:txBody>
      </p:sp>
    </p:spTree>
    <p:extLst>
      <p:ext uri="{BB962C8B-B14F-4D97-AF65-F5344CB8AC3E}">
        <p14:creationId xmlns:p14="http://schemas.microsoft.com/office/powerpoint/2010/main" val="17561154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910626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Bring in the column.</a:t>
            </a:r>
            <a:r>
              <a:rPr lang="en-US" baseline="0" dirty="0"/>
              <a:t>  Let it resolve and then multiply</a:t>
            </a:r>
          </a:p>
          <a:p>
            <a:r>
              <a:rPr lang="en-US" b="1" u="sng" baseline="0" dirty="0"/>
              <a:t>Demo: </a:t>
            </a:r>
          </a:p>
          <a:p>
            <a:endParaRPr lang="en-US" baseline="0" dirty="0"/>
          </a:p>
          <a:p>
            <a:pPr defTabSz="881390">
              <a:defRPr/>
            </a:pPr>
            <a:r>
              <a:rPr lang="en-US" baseline="0" dirty="0"/>
              <a:t>In </a:t>
            </a:r>
            <a:r>
              <a:rPr lang="en-US" b="1" baseline="0" dirty="0" err="1"/>
              <a:t>SalesFact</a:t>
            </a:r>
            <a:r>
              <a:rPr lang="en-US" b="1" baseline="0" dirty="0"/>
              <a:t> Table </a:t>
            </a:r>
            <a:r>
              <a:rPr lang="en-US" baseline="0" dirty="0"/>
              <a:t>write this formula: </a:t>
            </a:r>
            <a:r>
              <a:rPr lang="en-US" b="1" dirty="0">
                <a:solidFill>
                  <a:srgbClr val="00B0F0"/>
                </a:solidFill>
              </a:rPr>
              <a:t>Sales[COGS] = RELATED(ProductDim[Unit Cost]) * Sales[Units]</a:t>
            </a:r>
            <a:endParaRPr lang="en-US" baseline="0" dirty="0"/>
          </a:p>
          <a:p>
            <a:r>
              <a:rPr lang="en-US" baseline="0" dirty="0"/>
              <a:t>(also available in Calculated Column Tab)</a:t>
            </a:r>
          </a:p>
          <a:p>
            <a:endParaRPr lang="en-US" b="1" u="sng" baseline="0" dirty="0"/>
          </a:p>
          <a:p>
            <a:r>
              <a:rPr lang="en-US" b="1" u="sng" baseline="0" dirty="0"/>
              <a:t>Note to instructor: </a:t>
            </a:r>
            <a:r>
              <a:rPr lang="en-US" baseline="0" dirty="0"/>
              <a:t>Just like </a:t>
            </a:r>
            <a:r>
              <a:rPr lang="en-US" baseline="0" dirty="0" err="1"/>
              <a:t>Vlookup</a:t>
            </a:r>
            <a:r>
              <a:rPr lang="en-US" baseline="0" dirty="0"/>
              <a:t> but without all of the drama – No NA()</a:t>
            </a:r>
            <a:endParaRPr lang="en-US" dirty="0"/>
          </a:p>
          <a:p>
            <a:endParaRPr lang="en-US" dirty="0"/>
          </a:p>
        </p:txBody>
      </p:sp>
    </p:spTree>
    <p:extLst>
      <p:ext uri="{BB962C8B-B14F-4D97-AF65-F5344CB8AC3E}">
        <p14:creationId xmlns:p14="http://schemas.microsoft.com/office/powerpoint/2010/main" val="112784329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an example of </a:t>
            </a:r>
            <a:r>
              <a:rPr lang="en-US" b="1" baseline="0" dirty="0"/>
              <a:t>“Just because you can, does not mean you should”</a:t>
            </a:r>
          </a:p>
          <a:p>
            <a:r>
              <a:rPr lang="en-US" baseline="0" dirty="0"/>
              <a:t>Creating a calculated column like this on the fact table takes way too much memory when it could just as easily be placed on the GeographyDim table. </a:t>
            </a:r>
          </a:p>
          <a:p>
            <a:pPr defTabSz="881390">
              <a:defRPr/>
            </a:pPr>
            <a:endParaRPr lang="en-US" dirty="0"/>
          </a:p>
          <a:p>
            <a:pPr defTabSz="881390">
              <a:defRPr/>
            </a:pPr>
            <a:r>
              <a:rPr lang="en-US" b="1" u="none" baseline="0" dirty="0"/>
              <a:t>No Demo on this slide</a:t>
            </a:r>
          </a:p>
          <a:p>
            <a:pPr defTabSz="881390">
              <a:defRPr/>
            </a:pPr>
            <a:endParaRPr lang="en-US" b="1" u="none" baseline="0" dirty="0"/>
          </a:p>
          <a:p>
            <a:pPr defTabSz="881390">
              <a:defRPr/>
            </a:pPr>
            <a:r>
              <a:rPr lang="en-US" b="1" u="sng" baseline="0" dirty="0"/>
              <a:t>Note to Instructor: </a:t>
            </a:r>
            <a:r>
              <a:rPr lang="en-US" baseline="0" dirty="0"/>
              <a:t>If you need to aggregate back from 1 side to the Many side, there is a companion formula called </a:t>
            </a:r>
            <a:r>
              <a:rPr lang="en-US" b="1" baseline="0" dirty="0" err="1"/>
              <a:t>RelatedTable</a:t>
            </a:r>
            <a:r>
              <a:rPr lang="en-US" baseline="0" dirty="0"/>
              <a:t> – but we will cover that later.</a:t>
            </a:r>
          </a:p>
        </p:txBody>
      </p:sp>
    </p:spTree>
    <p:extLst>
      <p:ext uri="{BB962C8B-B14F-4D97-AF65-F5344CB8AC3E}">
        <p14:creationId xmlns:p14="http://schemas.microsoft.com/office/powerpoint/2010/main" val="323799262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b="1" u="sng" baseline="0" dirty="0">
                <a:effectLst>
                  <a:outerShdw blurRad="38100" dist="38100" dir="2700000" algn="tl">
                    <a:srgbClr val="000000">
                      <a:alpha val="43137"/>
                    </a:srgbClr>
                  </a:outerShdw>
                </a:effectLst>
              </a:rPr>
              <a:t>Note to Instructor: </a:t>
            </a:r>
            <a:r>
              <a:rPr lang="en-US" baseline="0" dirty="0"/>
              <a:t>This has already been covered and is just reinforcing a concept covered in a previous slide.</a:t>
            </a:r>
          </a:p>
          <a:p>
            <a:endParaRPr lang="en-US" baseline="0" dirty="0"/>
          </a:p>
        </p:txBody>
      </p:sp>
    </p:spTree>
    <p:extLst>
      <p:ext uri="{BB962C8B-B14F-4D97-AF65-F5344CB8AC3E}">
        <p14:creationId xmlns:p14="http://schemas.microsoft.com/office/powerpoint/2010/main" val="25816723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b="1" u="sng" baseline="0" dirty="0"/>
              <a:t>Instructor Talking Point</a:t>
            </a:r>
            <a:r>
              <a:rPr lang="en-US" baseline="0" dirty="0"/>
              <a:t>, </a:t>
            </a:r>
          </a:p>
          <a:p>
            <a:pPr defTabSz="881390">
              <a:defRPr/>
            </a:pPr>
            <a:endParaRPr lang="en-US" baseline="0" dirty="0"/>
          </a:p>
          <a:p>
            <a:pPr defTabSz="881390">
              <a:defRPr/>
            </a:pPr>
            <a:r>
              <a:rPr lang="en-US" baseline="0" dirty="0"/>
              <a:t>Best Practice is to create a calculated column at the HIGHEST level of granularity  - in the highest dim</a:t>
            </a:r>
            <a:endParaRPr lang="en-US" dirty="0"/>
          </a:p>
          <a:p>
            <a:endParaRPr lang="en-US" dirty="0"/>
          </a:p>
        </p:txBody>
      </p:sp>
    </p:spTree>
    <p:extLst>
      <p:ext uri="{BB962C8B-B14F-4D97-AF65-F5344CB8AC3E}">
        <p14:creationId xmlns:p14="http://schemas.microsoft.com/office/powerpoint/2010/main" val="406908696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b="1" u="sng" baseline="0" dirty="0"/>
              <a:t>Instructor Note: </a:t>
            </a:r>
            <a:r>
              <a:rPr lang="en-US" b="0" u="none" baseline="0" dirty="0"/>
              <a:t>This is just a navigation slide</a:t>
            </a:r>
            <a:endParaRPr lang="en-US" b="0" u="none" dirty="0"/>
          </a:p>
          <a:p>
            <a:endParaRPr lang="en-US" b="0" u="none" dirty="0"/>
          </a:p>
        </p:txBody>
      </p:sp>
    </p:spTree>
    <p:extLst>
      <p:ext uri="{BB962C8B-B14F-4D97-AF65-F5344CB8AC3E}">
        <p14:creationId xmlns:p14="http://schemas.microsoft.com/office/powerpoint/2010/main" val="141316300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b="1" u="sng" baseline="0" dirty="0"/>
              <a:t>Instructor Note: </a:t>
            </a:r>
            <a:r>
              <a:rPr lang="en-US" dirty="0"/>
              <a:t>Nothing to demo. Slide is self explanatory</a:t>
            </a:r>
          </a:p>
          <a:p>
            <a:pPr defTabSz="881390">
              <a:defRPr/>
            </a:pPr>
            <a:r>
              <a:rPr lang="en-US" dirty="0"/>
              <a:t>“Quick </a:t>
            </a:r>
            <a:r>
              <a:rPr lang="en-US" dirty="0" err="1"/>
              <a:t>Calcs</a:t>
            </a:r>
            <a:r>
              <a:rPr lang="en-US" dirty="0"/>
              <a:t>” has been renamed to “</a:t>
            </a:r>
            <a:r>
              <a:rPr lang="en-US" dirty="0">
                <a:gradFill>
                  <a:gsLst>
                    <a:gs pos="2917">
                      <a:schemeClr val="tx1"/>
                    </a:gs>
                    <a:gs pos="30000">
                      <a:schemeClr val="tx1"/>
                    </a:gs>
                  </a:gsLst>
                  <a:lin ang="5400000" scaled="0"/>
                </a:gradFill>
              </a:rPr>
              <a:t>Show Value As</a:t>
            </a:r>
            <a:r>
              <a:rPr lang="en-US" dirty="0"/>
              <a:t>”</a:t>
            </a:r>
          </a:p>
          <a:p>
            <a:pPr defTabSz="881390">
              <a:defRPr/>
            </a:pPr>
            <a:r>
              <a:rPr lang="en-US" dirty="0"/>
              <a:t>“Quick Measures” are new in the April release</a:t>
            </a:r>
          </a:p>
          <a:p>
            <a:endParaRPr lang="en-US" dirty="0"/>
          </a:p>
        </p:txBody>
      </p:sp>
    </p:spTree>
    <p:extLst>
      <p:ext uri="{BB962C8B-B14F-4D97-AF65-F5344CB8AC3E}">
        <p14:creationId xmlns:p14="http://schemas.microsoft.com/office/powerpoint/2010/main" val="303846498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baseline="0" dirty="0"/>
              <a:t>DEMO:   </a:t>
            </a:r>
          </a:p>
          <a:p>
            <a:endParaRPr lang="en-US" b="1" u="sng" baseline="0" dirty="0"/>
          </a:p>
          <a:p>
            <a:r>
              <a:rPr lang="en-US" baseline="0" dirty="0"/>
              <a:t>From the Modeling Ribbon, show measure called Total Sales and that resolves to the same values as default summarization. </a:t>
            </a:r>
          </a:p>
          <a:p>
            <a:r>
              <a:rPr lang="en-US" baseline="0" dirty="0"/>
              <a:t>Formula: Total Sales = SUM(Sales[Sales Amount])</a:t>
            </a:r>
          </a:p>
          <a:p>
            <a:r>
              <a:rPr lang="en-US" baseline="0" dirty="0"/>
              <a:t>In the Measure tab, drop the Total Sales measure onto the graph on the right in the values section</a:t>
            </a:r>
          </a:p>
          <a:p>
            <a:endParaRPr lang="en-US" baseline="0" dirty="0"/>
          </a:p>
          <a:p>
            <a:pPr defTabSz="881390">
              <a:defRPr/>
            </a:pPr>
            <a:r>
              <a:rPr lang="en-US" b="1" u="sng" baseline="0" dirty="0"/>
              <a:t>Instructor Talking Points:</a:t>
            </a:r>
            <a:endParaRPr lang="en-US" b="0" u="none" baseline="0" dirty="0"/>
          </a:p>
          <a:p>
            <a:pPr defTabSz="881390">
              <a:defRPr/>
            </a:pPr>
            <a:endParaRPr lang="en-US" b="0" u="none" baseline="0" dirty="0"/>
          </a:p>
          <a:p>
            <a:pPr defTabSz="881390">
              <a:defRPr/>
            </a:pPr>
            <a:r>
              <a:rPr lang="en-US" b="0" u="none" baseline="0" dirty="0"/>
              <a:t>Explain the calculations in DAX vs Power BI:</a:t>
            </a:r>
          </a:p>
          <a:p>
            <a:pPr marL="165261" indent="-165261" defTabSz="881390">
              <a:buFont typeface="Arial" panose="020B0604020202020204" pitchFamily="34" charset="0"/>
              <a:buChar char="•"/>
              <a:defRPr/>
            </a:pPr>
            <a:r>
              <a:rPr lang="en-US" b="0" u="none" baseline="0" dirty="0"/>
              <a:t>On the graph on the top left, the calculations are done by Power BI implicitly.</a:t>
            </a:r>
          </a:p>
          <a:p>
            <a:pPr marL="165261" indent="-165261" defTabSz="881390">
              <a:buFont typeface="Arial" panose="020B0604020202020204" pitchFamily="34" charset="0"/>
              <a:buChar char="•"/>
              <a:defRPr/>
            </a:pPr>
            <a:r>
              <a:rPr lang="en-US" b="0" u="none" baseline="0" dirty="0"/>
              <a:t>The graph on the right, show the calculations on the right in DAX which are written, explicitly. </a:t>
            </a:r>
          </a:p>
          <a:p>
            <a:pPr defTabSz="881390">
              <a:defRPr/>
            </a:pPr>
            <a:endParaRPr lang="en-US" baseline="0" dirty="0"/>
          </a:p>
          <a:p>
            <a:pPr defTabSz="881390">
              <a:defRPr/>
            </a:pPr>
            <a:r>
              <a:rPr lang="en-US" b="1" u="sng" baseline="0" dirty="0"/>
              <a:t>Instructor Note:</a:t>
            </a:r>
            <a:endParaRPr lang="en-US" baseline="0" dirty="0"/>
          </a:p>
          <a:p>
            <a:pPr marL="168401" indent="-168401">
              <a:buFont typeface="Arial" panose="020B0604020202020204" pitchFamily="34" charset="0"/>
              <a:buChar char="•"/>
            </a:pPr>
            <a:r>
              <a:rPr lang="en-US" dirty="0"/>
              <a:t>Talk about Home Tables. Even though it</a:t>
            </a:r>
            <a:r>
              <a:rPr lang="en-US" baseline="0" dirty="0"/>
              <a:t> looks like Measures are in a Fact Table internally they are stored in a separate table called Measures Table</a:t>
            </a:r>
          </a:p>
          <a:p>
            <a:pPr marL="168401" indent="-168401">
              <a:buFont typeface="Arial" panose="020B0604020202020204" pitchFamily="34" charset="0"/>
              <a:buChar char="•"/>
            </a:pPr>
            <a:r>
              <a:rPr lang="en-US" baseline="0" dirty="0"/>
              <a:t>Always ensure the Home Table is a FACT table</a:t>
            </a:r>
          </a:p>
          <a:p>
            <a:pPr marL="174657" indent="-174657">
              <a:buFont typeface="Arial" panose="020B0604020202020204" pitchFamily="34" charset="0"/>
              <a:buChar char="•"/>
            </a:pPr>
            <a:r>
              <a:rPr lang="en-US" baseline="0" dirty="0"/>
              <a:t>Be sure the mention that measures should only be associated with FACT tables, and that measure names must be globally unique within the data model.</a:t>
            </a:r>
          </a:p>
          <a:p>
            <a:pPr marL="631722" lvl="1" indent="-174657">
              <a:buFont typeface="Arial" panose="020B0604020202020204" pitchFamily="34" charset="0"/>
              <a:buChar char="•"/>
            </a:pPr>
            <a:r>
              <a:rPr lang="en-US" baseline="0" dirty="0"/>
              <a:t>If class is interested, may be worth mentioning that the reason measure names must be unique is that they end up being associated with a hidden measures-only table that gets created in the data model</a:t>
            </a:r>
          </a:p>
        </p:txBody>
      </p:sp>
    </p:spTree>
    <p:extLst>
      <p:ext uri="{BB962C8B-B14F-4D97-AF65-F5344CB8AC3E}">
        <p14:creationId xmlns:p14="http://schemas.microsoft.com/office/powerpoint/2010/main" val="3920347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a:t>
            </a:r>
            <a:r>
              <a:rPr lang="en-US" dirty="0"/>
              <a:t> CALCULATED</a:t>
            </a:r>
            <a:r>
              <a:rPr lang="en-US" baseline="0" dirty="0"/>
              <a:t> Table example in Power BI Desktop model </a:t>
            </a:r>
          </a:p>
          <a:p>
            <a:pPr marL="168401" indent="-168401">
              <a:buFont typeface="Arial" panose="020B0604020202020204" pitchFamily="34" charset="0"/>
              <a:buChar char="•"/>
            </a:pPr>
            <a:r>
              <a:rPr lang="en-US" baseline="0" dirty="0"/>
              <a:t>Call out the fact that CALCULATED Tables are just like a calculated column – Calculated during processing time or refresh time</a:t>
            </a:r>
          </a:p>
          <a:p>
            <a:pPr marL="168401" indent="-168401">
              <a:buFont typeface="Arial" panose="020B0604020202020204" pitchFamily="34" charset="0"/>
              <a:buChar char="•"/>
            </a:pPr>
            <a:r>
              <a:rPr lang="en-US" baseline="0" dirty="0"/>
              <a:t>You can use this table just like any other DAX in the model – You can create relationships etc.</a:t>
            </a:r>
          </a:p>
          <a:p>
            <a:endParaRPr lang="en-US" baseline="0" dirty="0"/>
          </a:p>
          <a:p>
            <a:r>
              <a:rPr lang="en-US" baseline="0" dirty="0"/>
              <a:t>Go to the Desktop and create a new Demo Table = ALL(GeographyDim) – </a:t>
            </a:r>
            <a:r>
              <a:rPr lang="en-US" i="1" baseline="0" dirty="0"/>
              <a:t>duplicate with a separate memory footprint.</a:t>
            </a:r>
            <a:r>
              <a:rPr lang="en-US" baseline="0" dirty="0"/>
              <a:t>  </a:t>
            </a:r>
          </a:p>
          <a:p>
            <a:pPr marL="174657" indent="-174657">
              <a:buFont typeface="Arial" panose="020B0604020202020204" pitchFamily="34" charset="0"/>
              <a:buChar char="•"/>
            </a:pPr>
            <a:endParaRPr lang="en-US" dirty="0"/>
          </a:p>
        </p:txBody>
      </p:sp>
    </p:spTree>
    <p:extLst>
      <p:ext uri="{BB962C8B-B14F-4D97-AF65-F5344CB8AC3E}">
        <p14:creationId xmlns:p14="http://schemas.microsoft.com/office/powerpoint/2010/main" val="33553336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 to writing</a:t>
            </a:r>
            <a:r>
              <a:rPr lang="en-US" baseline="0" dirty="0"/>
              <a:t> DAX</a:t>
            </a:r>
          </a:p>
          <a:p>
            <a:pPr marL="165261" indent="-165261">
              <a:buFont typeface="Arial" panose="020B0604020202020204" pitchFamily="34" charset="0"/>
              <a:buChar char="•"/>
            </a:pPr>
            <a:r>
              <a:rPr lang="en-US" baseline="0" dirty="0"/>
              <a:t>Simplify DAX by referencing other Measures</a:t>
            </a:r>
          </a:p>
          <a:p>
            <a:pPr marL="165261" indent="-165261">
              <a:buFont typeface="Arial" panose="020B0604020202020204" pitchFamily="34" charset="0"/>
              <a:buChar char="•"/>
            </a:pPr>
            <a:r>
              <a:rPr lang="en-US" baseline="0" dirty="0"/>
              <a:t>Quickly reference the list of measures from the formula bar by typing “[“ – As all Measures start with this character</a:t>
            </a:r>
          </a:p>
        </p:txBody>
      </p:sp>
    </p:spTree>
    <p:extLst>
      <p:ext uri="{BB962C8B-B14F-4D97-AF65-F5344CB8AC3E}">
        <p14:creationId xmlns:p14="http://schemas.microsoft.com/office/powerpoint/2010/main" val="80207307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r>
              <a:rPr lang="en-US" baseline="0" dirty="0"/>
              <a:t>  </a:t>
            </a:r>
          </a:p>
          <a:p>
            <a:r>
              <a:rPr lang="en-US" baseline="0" dirty="0"/>
              <a:t>Profit Margin = Sales[Sales Amount] – Sales[Cogs]</a:t>
            </a:r>
          </a:p>
          <a:p>
            <a:r>
              <a:rPr lang="en-US" dirty="0"/>
              <a:t>Profit Margin % = DIVIDE([</a:t>
            </a:r>
            <a:r>
              <a:rPr lang="en-US" baseline="0" dirty="0"/>
              <a:t>Profit Margin], Sum(Sales[COGS]) )</a:t>
            </a:r>
          </a:p>
        </p:txBody>
      </p:sp>
    </p:spTree>
    <p:extLst>
      <p:ext uri="{BB962C8B-B14F-4D97-AF65-F5344CB8AC3E}">
        <p14:creationId xmlns:p14="http://schemas.microsoft.com/office/powerpoint/2010/main" val="131172580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867868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discuss three classes of Table function</a:t>
            </a:r>
          </a:p>
          <a:p>
            <a:r>
              <a:rPr lang="en-US" dirty="0"/>
              <a:t>No demo yet.</a:t>
            </a:r>
          </a:p>
        </p:txBody>
      </p:sp>
    </p:spTree>
    <p:extLst>
      <p:ext uri="{BB962C8B-B14F-4D97-AF65-F5344CB8AC3E}">
        <p14:creationId xmlns:p14="http://schemas.microsoft.com/office/powerpoint/2010/main" val="1767737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b="1" baseline="0" dirty="0"/>
              <a:t> </a:t>
            </a:r>
          </a:p>
          <a:p>
            <a:r>
              <a:rPr lang="en-US" dirty="0"/>
              <a:t>Create a </a:t>
            </a:r>
            <a:r>
              <a:rPr lang="en-US" baseline="0" dirty="0"/>
              <a:t>Demo Calculated Table.   Discuss Calculated Tables and how are they created. </a:t>
            </a:r>
          </a:p>
          <a:p>
            <a:r>
              <a:rPr lang="en-US" b="1" baseline="0" dirty="0" err="1"/>
              <a:t>DemoTable</a:t>
            </a:r>
            <a:r>
              <a:rPr lang="en-US" b="1" baseline="0" dirty="0"/>
              <a:t> = All(GeographyDim).</a:t>
            </a:r>
          </a:p>
          <a:p>
            <a:pPr marL="168401" indent="-168401">
              <a:buFontTx/>
              <a:buChar char="-"/>
            </a:pPr>
            <a:r>
              <a:rPr lang="en-US" baseline="0" dirty="0"/>
              <a:t>Calculated Tables can be used like any other table</a:t>
            </a:r>
          </a:p>
          <a:p>
            <a:pPr marL="168401" indent="-168401">
              <a:buFontTx/>
              <a:buChar char="-"/>
            </a:pPr>
            <a:r>
              <a:rPr lang="en-US" baseline="0" dirty="0"/>
              <a:t>You can Build relationships</a:t>
            </a:r>
          </a:p>
          <a:p>
            <a:pPr marL="168401" indent="-168401">
              <a:buFontTx/>
              <a:buChar char="-"/>
            </a:pPr>
            <a:r>
              <a:rPr lang="en-US" baseline="0" dirty="0"/>
              <a:t>You can use this to test other complex Table functions </a:t>
            </a:r>
          </a:p>
          <a:p>
            <a:pPr marL="168401" indent="-168401">
              <a:buFontTx/>
              <a:buChar char="-"/>
            </a:pPr>
            <a:r>
              <a:rPr lang="en-US" baseline="0" dirty="0"/>
              <a:t>These are like Calculated Columns – Computed during process time</a:t>
            </a:r>
          </a:p>
          <a:p>
            <a:pPr marL="168401" indent="-168401">
              <a:buFontTx/>
              <a:buChar char="-"/>
            </a:pPr>
            <a:endParaRPr lang="en-US" baseline="0" dirty="0"/>
          </a:p>
          <a:p>
            <a:r>
              <a:rPr lang="en-US" b="1" baseline="0" dirty="0"/>
              <a:t>Show ALL and its variants – Start with ALL and work your way through (use slide as a guide)</a:t>
            </a:r>
          </a:p>
        </p:txBody>
      </p:sp>
    </p:spTree>
    <p:extLst>
      <p:ext uri="{BB962C8B-B14F-4D97-AF65-F5344CB8AC3E}">
        <p14:creationId xmlns:p14="http://schemas.microsoft.com/office/powerpoint/2010/main" val="3484041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demonstrated </a:t>
            </a:r>
            <a:r>
              <a:rPr lang="en-US" baseline="0" dirty="0"/>
              <a:t>these functions in the CALCULATE section</a:t>
            </a:r>
          </a:p>
          <a:p>
            <a:endParaRPr lang="en-US" baseline="0" dirty="0"/>
          </a:p>
          <a:p>
            <a:r>
              <a:rPr lang="en-US" baseline="0" dirty="0"/>
              <a:t>Table1 – has a duplicate row</a:t>
            </a:r>
          </a:p>
          <a:p>
            <a:r>
              <a:rPr lang="en-US" baseline="0" dirty="0"/>
              <a:t>When I write </a:t>
            </a:r>
            <a:r>
              <a:rPr lang="en-US" b="1" baseline="0" dirty="0"/>
              <a:t>ALL</a:t>
            </a:r>
            <a:r>
              <a:rPr lang="en-US" baseline="0" dirty="0"/>
              <a:t> on the whole table, I get the whole table</a:t>
            </a:r>
          </a:p>
          <a:p>
            <a:r>
              <a:rPr lang="en-US" baseline="0" dirty="0"/>
              <a:t>When I write ALL on the two columns of the table, it removes duplicates</a:t>
            </a:r>
          </a:p>
          <a:p>
            <a:pPr defTabSz="881390">
              <a:defRPr/>
            </a:pPr>
            <a:r>
              <a:rPr lang="en-US" baseline="0" dirty="0"/>
              <a:t>Blank vs a mismatch</a:t>
            </a:r>
          </a:p>
          <a:p>
            <a:pPr defTabSz="881390">
              <a:defRPr/>
            </a:pPr>
            <a:endParaRPr lang="en-US" baseline="0" dirty="0"/>
          </a:p>
          <a:p>
            <a:pPr defTabSz="881390">
              <a:defRPr/>
            </a:pPr>
            <a:r>
              <a:rPr lang="en-US" baseline="0" dirty="0"/>
              <a:t>ALLEXCEPT  - </a:t>
            </a:r>
            <a:r>
              <a:rPr lang="en-US" dirty="0"/>
              <a:t>Overrides all context filters in the table except over the specified columns; </a:t>
            </a:r>
            <a:r>
              <a:rPr lang="en-US" baseline="0" dirty="0"/>
              <a:t>useful when you want only one column on a table to be sliceable</a:t>
            </a:r>
          </a:p>
          <a:p>
            <a:pPr defTabSz="881390">
              <a:defRPr/>
            </a:pPr>
            <a:r>
              <a:rPr lang="en-US" baseline="0" dirty="0"/>
              <a:t>ALLSELECTED – just like ALL, but if the column is specifically selected, then it respects the slicer</a:t>
            </a:r>
          </a:p>
          <a:p>
            <a:pPr defTabSz="881390">
              <a:defRPr/>
            </a:pPr>
            <a:r>
              <a:rPr lang="en-US" baseline="0" dirty="0"/>
              <a:t>ALLNONBLANKROW – Just like ALL, but does not return any blank rows</a:t>
            </a:r>
            <a:endParaRPr lang="en-US" dirty="0"/>
          </a:p>
          <a:p>
            <a:endParaRPr lang="en-US" baseline="0" dirty="0"/>
          </a:p>
          <a:p>
            <a:endParaRPr lang="en-US" dirty="0"/>
          </a:p>
        </p:txBody>
      </p:sp>
    </p:spTree>
    <p:extLst>
      <p:ext uri="{BB962C8B-B14F-4D97-AF65-F5344CB8AC3E}">
        <p14:creationId xmlns:p14="http://schemas.microsoft.com/office/powerpoint/2010/main" val="228925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when you write VALUES and get a blank you may have Blank or </a:t>
            </a:r>
            <a:r>
              <a:rPr lang="en-US" baseline="0" dirty="0" err="1"/>
              <a:t>MisMatch</a:t>
            </a:r>
            <a:endParaRPr lang="en-US" baseline="0" dirty="0"/>
          </a:p>
          <a:p>
            <a:r>
              <a:rPr lang="en-US" baseline="0" dirty="0"/>
              <a:t>If you change a VALUES to DISTINCT and you still have blank – then it is a real blank – NOT A  MISMATCH</a:t>
            </a:r>
          </a:p>
          <a:p>
            <a:endParaRPr lang="en-US" baseline="0" dirty="0"/>
          </a:p>
          <a:p>
            <a:r>
              <a:rPr lang="en-US" baseline="0" dirty="0"/>
              <a:t>Blank vs a mismatch – If your model has Fact rows which do not match with dimensions, this is a mismatch – not a true blank.</a:t>
            </a:r>
          </a:p>
          <a:p>
            <a:endParaRPr lang="en-US" baseline="0" dirty="0"/>
          </a:p>
          <a:p>
            <a:endParaRPr lang="en-US" baseline="0" dirty="0"/>
          </a:p>
        </p:txBody>
      </p:sp>
    </p:spTree>
    <p:extLst>
      <p:ext uri="{BB962C8B-B14F-4D97-AF65-F5344CB8AC3E}">
        <p14:creationId xmlns:p14="http://schemas.microsoft.com/office/powerpoint/2010/main" val="2579807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 every DAX expression that requires a table is creating a virtual table to apply your logic. When you use a filter or a calculate in a function, it is actually virtually storing a model / table based on that context.</a:t>
            </a:r>
          </a:p>
          <a:p>
            <a:endParaRPr lang="en-US" dirty="0"/>
          </a:p>
          <a:p>
            <a:r>
              <a:rPr lang="en-US" dirty="0"/>
              <a:t>This is also true of any measure in a visual. Based on the fields you have in a visual, the DAX expression is still storing a virtual table. </a:t>
            </a:r>
          </a:p>
        </p:txBody>
      </p:sp>
    </p:spTree>
    <p:extLst>
      <p:ext uri="{BB962C8B-B14F-4D97-AF65-F5344CB8AC3E}">
        <p14:creationId xmlns:p14="http://schemas.microsoft.com/office/powerpoint/2010/main" val="2691604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aseline="0" dirty="0"/>
              <a:t>Region = “Central” is in a ROW Context as it is not surrounded by aggregate function</a:t>
            </a:r>
            <a:endParaRPr lang="en-US" dirty="0"/>
          </a:p>
        </p:txBody>
      </p:sp>
    </p:spTree>
    <p:extLst>
      <p:ext uri="{BB962C8B-B14F-4D97-AF65-F5344CB8AC3E}">
        <p14:creationId xmlns:p14="http://schemas.microsoft.com/office/powerpoint/2010/main" val="2321431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7503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6052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Purpose of this presentation: </a:t>
            </a:r>
            <a:r>
              <a:rPr lang="en-US" baseline="0" dirty="0"/>
              <a:t>Power BI Modelling </a:t>
            </a:r>
          </a:p>
          <a:p>
            <a:r>
              <a:rPr lang="en-US" b="1" dirty="0"/>
              <a:t>Target audience:</a:t>
            </a:r>
            <a:r>
              <a:rPr lang="en-US" b="1" baseline="0" dirty="0"/>
              <a:t> </a:t>
            </a:r>
            <a:r>
              <a:rPr lang="en-US" baseline="0" dirty="0"/>
              <a:t>Analysts, Report Builders</a:t>
            </a:r>
          </a:p>
          <a:p>
            <a:endParaRPr lang="en-US" dirty="0"/>
          </a:p>
        </p:txBody>
      </p:sp>
    </p:spTree>
    <p:extLst>
      <p:ext uri="{BB962C8B-B14F-4D97-AF65-F5344CB8AC3E}">
        <p14:creationId xmlns:p14="http://schemas.microsoft.com/office/powerpoint/2010/main" val="2170848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3888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183318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Evaluation Context – Single</a:t>
            </a:r>
            <a:r>
              <a:rPr lang="en-US" baseline="0" dirty="0"/>
              <a:t> biggest reason that people give up on DAX</a:t>
            </a:r>
          </a:p>
          <a:p>
            <a:endParaRPr lang="en-US" baseline="0" dirty="0"/>
          </a:p>
          <a:p>
            <a:r>
              <a:rPr lang="en-US" baseline="0" dirty="0"/>
              <a:t>Want to Simplify the Evaluation Context</a:t>
            </a:r>
            <a:endParaRPr lang="en-US" dirty="0"/>
          </a:p>
          <a:p>
            <a:endParaRPr lang="en-US" dirty="0"/>
          </a:p>
        </p:txBody>
      </p:sp>
    </p:spTree>
    <p:extLst>
      <p:ext uri="{BB962C8B-B14F-4D97-AF65-F5344CB8AC3E}">
        <p14:creationId xmlns:p14="http://schemas.microsoft.com/office/powerpoint/2010/main" val="3750563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Excel, there are SUMIF and SUMIFS functions – Calculate give you that flexibility and much more as it can be used with ANY Aggregation/Calculation</a:t>
            </a:r>
          </a:p>
          <a:p>
            <a:endParaRPr lang="en-US" baseline="0" dirty="0"/>
          </a:p>
          <a:p>
            <a:r>
              <a:rPr lang="en-US" baseline="0" dirty="0"/>
              <a:t>MYR – Drill to one Department’s data – and change the shape and it will all still work</a:t>
            </a:r>
            <a:endParaRPr lang="en-US" dirty="0"/>
          </a:p>
        </p:txBody>
      </p:sp>
    </p:spTree>
    <p:extLst>
      <p:ext uri="{BB962C8B-B14F-4D97-AF65-F5344CB8AC3E}">
        <p14:creationId xmlns:p14="http://schemas.microsoft.com/office/powerpoint/2010/main" val="1736061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even if you apply a “Device” Slicer to this page, the measure [Desktop Sales] will always show Desktop</a:t>
            </a:r>
          </a:p>
        </p:txBody>
      </p:sp>
    </p:spTree>
    <p:extLst>
      <p:ext uri="{BB962C8B-B14F-4D97-AF65-F5344CB8AC3E}">
        <p14:creationId xmlns:p14="http://schemas.microsoft.com/office/powerpoint/2010/main" val="3984601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dirty="0"/>
              <a:t>ALL Filters arguments</a:t>
            </a:r>
            <a:r>
              <a:rPr lang="en-US" baseline="0" dirty="0"/>
              <a:t> are ANDs – FILTERS ARE CALCULATED FIRST (to filter the rows), then the math is applied</a:t>
            </a:r>
          </a:p>
          <a:p>
            <a:endParaRPr lang="en-US" dirty="0"/>
          </a:p>
          <a:p>
            <a:endParaRPr lang="en-US" dirty="0"/>
          </a:p>
        </p:txBody>
      </p:sp>
    </p:spTree>
    <p:extLst>
      <p:ext uri="{BB962C8B-B14F-4D97-AF65-F5344CB8AC3E}">
        <p14:creationId xmlns:p14="http://schemas.microsoft.com/office/powerpoint/2010/main" val="1220846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dirty="0"/>
              <a:t>ALL Filters arguments</a:t>
            </a:r>
            <a:r>
              <a:rPr lang="en-US" baseline="0" dirty="0"/>
              <a:t> are ANDs – FILTERS ARE CALCULATED FIRST (to filter the rows), then the math is applied</a:t>
            </a:r>
          </a:p>
          <a:p>
            <a:pPr defTabSz="881390">
              <a:defRPr/>
            </a:pPr>
            <a:r>
              <a:rPr lang="en-US" b="1" baseline="0" dirty="0"/>
              <a:t>Within one Filter argument</a:t>
            </a:r>
            <a:r>
              <a:rPr lang="en-US" baseline="0" dirty="0"/>
              <a:t>, you can use the double pipe “||” to “or” conditions together.  See the Example in YTD Revenue.</a:t>
            </a:r>
          </a:p>
          <a:p>
            <a:endParaRPr lang="en-US" dirty="0"/>
          </a:p>
        </p:txBody>
      </p:sp>
    </p:spTree>
    <p:extLst>
      <p:ext uri="{BB962C8B-B14F-4D97-AF65-F5344CB8AC3E}">
        <p14:creationId xmlns:p14="http://schemas.microsoft.com/office/powerpoint/2010/main" val="3095642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slide</a:t>
            </a:r>
          </a:p>
        </p:txBody>
      </p:sp>
    </p:spTree>
    <p:extLst>
      <p:ext uri="{BB962C8B-B14F-4D97-AF65-F5344CB8AC3E}">
        <p14:creationId xmlns:p14="http://schemas.microsoft.com/office/powerpoint/2010/main" val="1831046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  </a:t>
            </a:r>
            <a:r>
              <a:rPr lang="en-US" dirty="0"/>
              <a:t>Table from “Calculate-Add” report</a:t>
            </a:r>
          </a:p>
          <a:p>
            <a:r>
              <a:rPr lang="en-US" dirty="0"/>
              <a:t>Note the effect that the Year Slicer has on the table (All items change)</a:t>
            </a:r>
          </a:p>
          <a:p>
            <a:r>
              <a:rPr lang="en-US" baseline="0" dirty="0"/>
              <a:t>When the Device Slicer is selected, only “Total Sales” changes. </a:t>
            </a:r>
          </a:p>
          <a:p>
            <a:endParaRPr lang="en-US" baseline="0" dirty="0"/>
          </a:p>
          <a:p>
            <a:r>
              <a:rPr lang="en-US" baseline="0" dirty="0"/>
              <a:t>Filter Context :  Jan + 2015</a:t>
            </a:r>
          </a:p>
          <a:p>
            <a:r>
              <a:rPr lang="en-US" baseline="0" dirty="0"/>
              <a:t>	 Jan + 2015 + Desktop</a:t>
            </a:r>
          </a:p>
          <a:p>
            <a:pPr defTabSz="881390">
              <a:defRPr/>
            </a:pPr>
            <a:r>
              <a:rPr lang="en-US" baseline="0" dirty="0"/>
              <a:t>	 Jan + 2015 + Tablet</a:t>
            </a:r>
          </a:p>
          <a:p>
            <a:endParaRPr lang="en-US" dirty="0"/>
          </a:p>
          <a:p>
            <a:endParaRPr lang="en-US" dirty="0"/>
          </a:p>
        </p:txBody>
      </p:sp>
    </p:spTree>
    <p:extLst>
      <p:ext uri="{BB962C8B-B14F-4D97-AF65-F5344CB8AC3E}">
        <p14:creationId xmlns:p14="http://schemas.microsoft.com/office/powerpoint/2010/main" val="24573033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5781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you choose to put your class files in a different folder than noted on the slide, update the path in the </a:t>
            </a:r>
            <a:r>
              <a:rPr lang="en-US" b="1" baseline="0" dirty="0" err="1"/>
              <a:t>FullPath</a:t>
            </a:r>
            <a:r>
              <a:rPr lang="en-US" baseline="0" dirty="0"/>
              <a:t> parameter.   </a:t>
            </a:r>
          </a:p>
        </p:txBody>
      </p:sp>
      <p:sp>
        <p:nvSpPr>
          <p:cNvPr id="4" name="Slide Number Placeholder 3"/>
          <p:cNvSpPr>
            <a:spLocks noGrp="1"/>
          </p:cNvSpPr>
          <p:nvPr>
            <p:ph type="sldNum" sz="quarter" idx="10"/>
          </p:nvPr>
        </p:nvSpPr>
        <p:spPr/>
        <p:txBody>
          <a:bodyPr/>
          <a:lstStyle/>
          <a:p>
            <a:pPr defTabSz="881390">
              <a:defRPr/>
            </a:pPr>
            <a:fld id="{13329DEA-6433-4493-B9C4-3E0AC755FE5D}" type="slidenum">
              <a:rPr lang="en-US">
                <a:solidFill>
                  <a:prstClr val="black"/>
                </a:solidFill>
                <a:latin typeface="Calibri" panose="020F0502020204030204"/>
              </a:rPr>
              <a:pPr defTabSz="881390">
                <a:defRPr/>
              </a:pPr>
              <a:t>3</a:t>
            </a:fld>
            <a:endParaRPr lang="en-US">
              <a:solidFill>
                <a:prstClr val="black"/>
              </a:solidFill>
              <a:latin typeface="Calibri" panose="020F0502020204030204"/>
            </a:endParaRPr>
          </a:p>
        </p:txBody>
      </p:sp>
    </p:spTree>
    <p:extLst>
      <p:ext uri="{BB962C8B-B14F-4D97-AF65-F5344CB8AC3E}">
        <p14:creationId xmlns:p14="http://schemas.microsoft.com/office/powerpoint/2010/main" val="3508657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 </a:t>
            </a:r>
            <a:r>
              <a:rPr lang="en-US" dirty="0"/>
              <a:t>“Calculate-</a:t>
            </a:r>
            <a:r>
              <a:rPr lang="en-US" baseline="0" dirty="0"/>
              <a:t> Ignore” Tab:</a:t>
            </a:r>
          </a:p>
          <a:p>
            <a:endParaRPr lang="en-US" baseline="0" dirty="0"/>
          </a:p>
          <a:p>
            <a:pPr marL="165261" indent="-165261">
              <a:buFont typeface="Arial" panose="020B0604020202020204" pitchFamily="34" charset="0"/>
              <a:buChar char="•"/>
            </a:pPr>
            <a:r>
              <a:rPr lang="en-US" baseline="0" dirty="0"/>
              <a:t>The table visualization, with each slide, expose the related column</a:t>
            </a:r>
          </a:p>
          <a:p>
            <a:pPr marL="165261" indent="-165261">
              <a:buFont typeface="Arial" panose="020B0604020202020204" pitchFamily="34" charset="0"/>
              <a:buChar char="•"/>
            </a:pPr>
            <a:r>
              <a:rPr lang="en-US" baseline="0" dirty="0"/>
              <a:t>Expose measure called </a:t>
            </a:r>
            <a:r>
              <a:rPr lang="en-US" b="1" baseline="0" dirty="0"/>
              <a:t>[Total Sales All Geo] </a:t>
            </a:r>
            <a:r>
              <a:rPr lang="en-US" baseline="0" dirty="0"/>
              <a:t>– Ignore filter on ANY column from the GeographyDim table, but allows filters from Year </a:t>
            </a:r>
          </a:p>
          <a:p>
            <a:pPr marL="165261" indent="-165261">
              <a:buFont typeface="Arial" panose="020B0604020202020204" pitchFamily="34" charset="0"/>
              <a:buChar char="•"/>
            </a:pPr>
            <a:r>
              <a:rPr lang="en-US" baseline="0" dirty="0"/>
              <a:t>Discuss that this measure can be used to calculate a </a:t>
            </a:r>
            <a:r>
              <a:rPr lang="en-US" b="1" baseline="0" dirty="0"/>
              <a:t>% of Total </a:t>
            </a:r>
            <a:r>
              <a:rPr lang="en-US" baseline="0" dirty="0"/>
              <a:t>measure</a:t>
            </a:r>
          </a:p>
          <a:p>
            <a:endParaRPr lang="en-US" baseline="0" dirty="0"/>
          </a:p>
          <a:p>
            <a:endParaRPr lang="en-US" dirty="0"/>
          </a:p>
        </p:txBody>
      </p:sp>
    </p:spTree>
    <p:extLst>
      <p:ext uri="{BB962C8B-B14F-4D97-AF65-F5344CB8AC3E}">
        <p14:creationId xmlns:p14="http://schemas.microsoft.com/office/powerpoint/2010/main" val="17706655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 </a:t>
            </a:r>
            <a:r>
              <a:rPr lang="en-US" dirty="0"/>
              <a:t>“Calculate-</a:t>
            </a:r>
            <a:r>
              <a:rPr lang="en-US" baseline="0" dirty="0"/>
              <a:t> Ignore” Tab:</a:t>
            </a:r>
          </a:p>
          <a:p>
            <a:endParaRPr lang="en-US" baseline="0" dirty="0"/>
          </a:p>
          <a:p>
            <a:pPr marL="165261" indent="-165261">
              <a:buFont typeface="Arial" panose="020B0604020202020204" pitchFamily="34" charset="0"/>
              <a:buChar char="•"/>
            </a:pPr>
            <a:r>
              <a:rPr lang="en-US" baseline="0" dirty="0"/>
              <a:t>The table visualization, with each slide, expose the related column</a:t>
            </a:r>
          </a:p>
          <a:p>
            <a:pPr marL="165261" indent="-165261">
              <a:buFont typeface="Arial" panose="020B0604020202020204" pitchFamily="34" charset="0"/>
              <a:buChar char="•"/>
            </a:pPr>
            <a:r>
              <a:rPr lang="en-US" baseline="0" dirty="0"/>
              <a:t>Expose measure called </a:t>
            </a:r>
            <a:r>
              <a:rPr lang="en-US" b="1" baseline="0" dirty="0"/>
              <a:t>[Total Sales All State] </a:t>
            </a:r>
            <a:r>
              <a:rPr lang="en-US" baseline="0" dirty="0"/>
              <a:t>– Ignore filter on the STATE column from the GeographyDim table, but allows filters from Year</a:t>
            </a:r>
          </a:p>
          <a:p>
            <a:pPr marL="165261" indent="-165261">
              <a:buFont typeface="Arial" panose="020B0604020202020204" pitchFamily="34" charset="0"/>
              <a:buChar char="•"/>
            </a:pPr>
            <a:r>
              <a:rPr lang="en-US" baseline="0" dirty="0"/>
              <a:t>Slice on City (Aberdeen is good) </a:t>
            </a:r>
            <a:endParaRPr lang="en-US" dirty="0"/>
          </a:p>
        </p:txBody>
      </p:sp>
    </p:spTree>
    <p:extLst>
      <p:ext uri="{BB962C8B-B14F-4D97-AF65-F5344CB8AC3E}">
        <p14:creationId xmlns:p14="http://schemas.microsoft.com/office/powerpoint/2010/main" val="33885215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 </a:t>
            </a:r>
            <a:r>
              <a:rPr lang="en-US" dirty="0"/>
              <a:t>“Calculate-</a:t>
            </a:r>
            <a:r>
              <a:rPr lang="en-US" baseline="0" dirty="0"/>
              <a:t> Ignore” Tab:</a:t>
            </a:r>
          </a:p>
          <a:p>
            <a:endParaRPr lang="en-US" baseline="0" dirty="0"/>
          </a:p>
          <a:p>
            <a:pPr marL="165261" indent="-165261">
              <a:buFont typeface="Arial" panose="020B0604020202020204" pitchFamily="34" charset="0"/>
              <a:buChar char="•"/>
            </a:pPr>
            <a:r>
              <a:rPr lang="en-US" baseline="0" dirty="0"/>
              <a:t>The table visualization, with each slide, expose the related column</a:t>
            </a:r>
          </a:p>
          <a:p>
            <a:pPr marL="165261" indent="-165261">
              <a:buFont typeface="Arial" panose="020B0604020202020204" pitchFamily="34" charset="0"/>
              <a:buChar char="•"/>
            </a:pPr>
            <a:r>
              <a:rPr lang="en-US" baseline="0" dirty="0"/>
              <a:t>Expose measure called </a:t>
            </a:r>
            <a:r>
              <a:rPr lang="en-US" b="1" baseline="0" dirty="0"/>
              <a:t>[Total Sales All Selected State] </a:t>
            </a:r>
            <a:r>
              <a:rPr lang="en-US" baseline="0" dirty="0"/>
              <a:t>– Ignore filter on the STATE column from the GeographyDim table, but allows filters from Year</a:t>
            </a:r>
          </a:p>
          <a:p>
            <a:pPr marL="165261" indent="-165261">
              <a:buFont typeface="Arial" panose="020B0604020202020204" pitchFamily="34" charset="0"/>
              <a:buChar char="•"/>
            </a:pPr>
            <a:r>
              <a:rPr lang="en-US" baseline="0" dirty="0"/>
              <a:t>Slice on City (Aberdeen is good), then select multiple State, see that the measure now only displays the total for selected states.  </a:t>
            </a:r>
            <a:endParaRPr lang="en-US" dirty="0"/>
          </a:p>
          <a:p>
            <a:endParaRPr lang="en-US" dirty="0"/>
          </a:p>
        </p:txBody>
      </p:sp>
    </p:spTree>
    <p:extLst>
      <p:ext uri="{BB962C8B-B14F-4D97-AF65-F5344CB8AC3E}">
        <p14:creationId xmlns:p14="http://schemas.microsoft.com/office/powerpoint/2010/main" val="25963641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1104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 </a:t>
            </a:r>
            <a:r>
              <a:rPr lang="en-US" dirty="0"/>
              <a:t>“Calculate-</a:t>
            </a:r>
            <a:r>
              <a:rPr lang="en-US" baseline="0" dirty="0"/>
              <a:t> Update” Tab:</a:t>
            </a:r>
          </a:p>
          <a:p>
            <a:endParaRPr lang="en-US" baseline="0" dirty="0"/>
          </a:p>
          <a:p>
            <a:pPr marL="165261" indent="-165261">
              <a:buFont typeface="Arial" panose="020B0604020202020204" pitchFamily="34" charset="0"/>
              <a:buChar char="•"/>
            </a:pPr>
            <a:r>
              <a:rPr lang="en-US" baseline="0" dirty="0"/>
              <a:t>The measure called </a:t>
            </a:r>
            <a:r>
              <a:rPr lang="en-US" b="1" baseline="0" dirty="0"/>
              <a:t>[2014 Sales] </a:t>
            </a:r>
            <a:r>
              <a:rPr lang="en-US" baseline="0" dirty="0"/>
              <a:t>– Ignores filter on the Year Slicer.</a:t>
            </a:r>
          </a:p>
          <a:p>
            <a:pPr marL="165261" indent="-165261">
              <a:buFont typeface="Arial" panose="020B0604020202020204" pitchFamily="34" charset="0"/>
              <a:buChar char="•"/>
            </a:pPr>
            <a:r>
              <a:rPr lang="en-US" baseline="0" dirty="0"/>
              <a:t>This is different than just using FILTER because </a:t>
            </a:r>
            <a:r>
              <a:rPr lang="en-US" baseline="0" dirty="0" err="1"/>
              <a:t>Calcuate</a:t>
            </a:r>
            <a:r>
              <a:rPr lang="en-US" baseline="0" dirty="0"/>
              <a:t> updates the filter context, FILTER creates a filter Context</a:t>
            </a:r>
          </a:p>
          <a:p>
            <a:pPr marL="165261" indent="-165261">
              <a:buFont typeface="Arial" panose="020B0604020202020204" pitchFamily="34" charset="0"/>
              <a:buChar char="•"/>
            </a:pPr>
            <a:r>
              <a:rPr lang="en-US" baseline="0" dirty="0"/>
              <a:t> </a:t>
            </a:r>
            <a:endParaRPr lang="en-US" dirty="0"/>
          </a:p>
          <a:p>
            <a:endParaRPr lang="en-US" dirty="0"/>
          </a:p>
        </p:txBody>
      </p:sp>
    </p:spTree>
    <p:extLst>
      <p:ext uri="{BB962C8B-B14F-4D97-AF65-F5344CB8AC3E}">
        <p14:creationId xmlns:p14="http://schemas.microsoft.com/office/powerpoint/2010/main" val="39221579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576686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60911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48894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15493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 when you create a CALCULATE it will update a filter based on its current context. But using a FILTER in a expressions CREATES the context. That is why it is different here. </a:t>
            </a:r>
          </a:p>
          <a:p>
            <a:endParaRPr lang="en-US" dirty="0"/>
          </a:p>
          <a:p>
            <a:endParaRPr lang="en-US" dirty="0"/>
          </a:p>
        </p:txBody>
      </p:sp>
    </p:spTree>
    <p:extLst>
      <p:ext uri="{BB962C8B-B14F-4D97-AF65-F5344CB8AC3E}">
        <p14:creationId xmlns:p14="http://schemas.microsoft.com/office/powerpoint/2010/main" val="3449837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3BAD8D-EE66-4E0C-82EB-A828CB35C1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11571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78019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19267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14228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10804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94084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29359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8825167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06856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a:t>
            </a:r>
            <a:r>
              <a:rPr lang="en-US" baseline="0" dirty="0"/>
              <a:t> gods you can invoke in your DAX calculation</a:t>
            </a:r>
          </a:p>
          <a:p>
            <a:endParaRPr lang="en-US" baseline="0" dirty="0"/>
          </a:p>
          <a:p>
            <a:r>
              <a:rPr lang="en-US" baseline="0" dirty="0"/>
              <a:t>Can be blended in a single calculations</a:t>
            </a:r>
            <a:endParaRPr lang="en-US" dirty="0"/>
          </a:p>
          <a:p>
            <a:endParaRPr lang="en-US" dirty="0"/>
          </a:p>
        </p:txBody>
      </p:sp>
    </p:spTree>
    <p:extLst>
      <p:ext uri="{BB962C8B-B14F-4D97-AF65-F5344CB8AC3E}">
        <p14:creationId xmlns:p14="http://schemas.microsoft.com/office/powerpoint/2010/main" val="29834968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Row</a:t>
            </a:r>
            <a:r>
              <a:rPr lang="en-US" baseline="0" dirty="0"/>
              <a:t> context invoked when you refer to a column in a calculated column formula without an aggregation function surrounding it</a:t>
            </a:r>
          </a:p>
          <a:p>
            <a:endParaRPr lang="en-US" baseline="0" dirty="0"/>
          </a:p>
          <a:p>
            <a:r>
              <a:rPr lang="en-US" baseline="0" dirty="0"/>
              <a:t>Row Context – How many units sold in Row 1? </a:t>
            </a:r>
            <a:endParaRPr lang="en-US" dirty="0"/>
          </a:p>
          <a:p>
            <a:endParaRPr lang="en-US" dirty="0"/>
          </a:p>
        </p:txBody>
      </p:sp>
    </p:spTree>
    <p:extLst>
      <p:ext uri="{BB962C8B-B14F-4D97-AF65-F5344CB8AC3E}">
        <p14:creationId xmlns:p14="http://schemas.microsoft.com/office/powerpoint/2010/main" val="2813070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300" dirty="0"/>
          </a:p>
        </p:txBody>
      </p:sp>
    </p:spTree>
    <p:extLst>
      <p:ext uri="{BB962C8B-B14F-4D97-AF65-F5344CB8AC3E}">
        <p14:creationId xmlns:p14="http://schemas.microsoft.com/office/powerpoint/2010/main" val="3470437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 Context is defined by the Visual</a:t>
            </a:r>
          </a:p>
        </p:txBody>
      </p:sp>
    </p:spTree>
    <p:extLst>
      <p:ext uri="{BB962C8B-B14F-4D97-AF65-F5344CB8AC3E}">
        <p14:creationId xmlns:p14="http://schemas.microsoft.com/office/powerpoint/2010/main" val="21653819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dirty="0"/>
              <a:t>Discuss </a:t>
            </a:r>
            <a:r>
              <a:rPr lang="en-US" baseline="0" dirty="0"/>
              <a:t>the filter context for the selected cell </a:t>
            </a:r>
            <a:endParaRPr lang="en-US" dirty="0"/>
          </a:p>
          <a:p>
            <a:endParaRPr lang="en-US" dirty="0"/>
          </a:p>
        </p:txBody>
      </p:sp>
    </p:spTree>
    <p:extLst>
      <p:ext uri="{BB962C8B-B14F-4D97-AF65-F5344CB8AC3E}">
        <p14:creationId xmlns:p14="http://schemas.microsoft.com/office/powerpoint/2010/main" val="29674431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filter context for each COORDINATE in each Visual</a:t>
            </a:r>
          </a:p>
          <a:p>
            <a:endParaRPr lang="en-US" baseline="0" dirty="0"/>
          </a:p>
          <a:p>
            <a:r>
              <a:rPr lang="en-US" baseline="0" dirty="0"/>
              <a:t>Which subset of data are you using to calculate the number</a:t>
            </a:r>
            <a:endParaRPr lang="en-US" dirty="0"/>
          </a:p>
          <a:p>
            <a:endParaRPr lang="en-US" dirty="0"/>
          </a:p>
        </p:txBody>
      </p:sp>
    </p:spTree>
    <p:extLst>
      <p:ext uri="{BB962C8B-B14F-4D97-AF65-F5344CB8AC3E}">
        <p14:creationId xmlns:p14="http://schemas.microsoft.com/office/powerpoint/2010/main" val="27956077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Charts and Graphs also have Filter Context.  EACH data point has a unique Filter Context</a:t>
            </a:r>
          </a:p>
        </p:txBody>
      </p:sp>
    </p:spTree>
    <p:extLst>
      <p:ext uri="{BB962C8B-B14F-4D97-AF65-F5344CB8AC3E}">
        <p14:creationId xmlns:p14="http://schemas.microsoft.com/office/powerpoint/2010/main" val="19412714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measure is not evaluated until it is in a Visual – and will be under a filter context</a:t>
            </a:r>
          </a:p>
        </p:txBody>
      </p:sp>
    </p:spTree>
    <p:extLst>
      <p:ext uri="{BB962C8B-B14F-4D97-AF65-F5344CB8AC3E}">
        <p14:creationId xmlns:p14="http://schemas.microsoft.com/office/powerpoint/2010/main" val="24287268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a:t>
            </a:r>
            <a:r>
              <a:rPr lang="en-US" dirty="0" err="1"/>
              <a:t>Uni</a:t>
            </a:r>
            <a:r>
              <a:rPr lang="en-US" dirty="0"/>
              <a:t>-Directional</a:t>
            </a:r>
            <a:r>
              <a:rPr lang="en-US" baseline="0" dirty="0"/>
              <a:t> relationship, the filter can only flow from the Dim to the Fact</a:t>
            </a:r>
          </a:p>
          <a:p>
            <a:r>
              <a:rPr lang="en-US" baseline="0" dirty="0"/>
              <a:t>In a </a:t>
            </a:r>
            <a:r>
              <a:rPr lang="en-US" baseline="0" dirty="0" err="1"/>
              <a:t>BI-Directional</a:t>
            </a:r>
            <a:r>
              <a:rPr lang="en-US" baseline="0" dirty="0"/>
              <a:t> relationship, the filter can flow each way.</a:t>
            </a:r>
            <a:endParaRPr lang="en-US" dirty="0"/>
          </a:p>
          <a:p>
            <a:endParaRPr lang="en-US" dirty="0"/>
          </a:p>
        </p:txBody>
      </p:sp>
    </p:spTree>
    <p:extLst>
      <p:ext uri="{BB962C8B-B14F-4D97-AF65-F5344CB8AC3E}">
        <p14:creationId xmlns:p14="http://schemas.microsoft.com/office/powerpoint/2010/main" val="14907153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a:t>
            </a:r>
            <a:r>
              <a:rPr lang="en-US" dirty="0" err="1"/>
              <a:t>Uni</a:t>
            </a:r>
            <a:r>
              <a:rPr lang="en-US" dirty="0"/>
              <a:t>-Directional</a:t>
            </a:r>
            <a:r>
              <a:rPr lang="en-US" baseline="0" dirty="0"/>
              <a:t> relationship, the filter can only flow from the Dim to the Fact</a:t>
            </a:r>
          </a:p>
          <a:p>
            <a:r>
              <a:rPr lang="en-US" baseline="0" dirty="0"/>
              <a:t>In a </a:t>
            </a:r>
            <a:r>
              <a:rPr lang="en-US" baseline="0" dirty="0" err="1"/>
              <a:t>BI-Directional</a:t>
            </a:r>
            <a:r>
              <a:rPr lang="en-US" baseline="0" dirty="0"/>
              <a:t> relationship, the filter can flow each way.</a:t>
            </a:r>
            <a:endParaRPr lang="en-US" dirty="0"/>
          </a:p>
          <a:p>
            <a:endParaRPr lang="en-US" dirty="0"/>
          </a:p>
          <a:p>
            <a:endParaRPr lang="en-US" dirty="0"/>
          </a:p>
        </p:txBody>
      </p:sp>
    </p:spTree>
    <p:extLst>
      <p:ext uri="{BB962C8B-B14F-4D97-AF65-F5344CB8AC3E}">
        <p14:creationId xmlns:p14="http://schemas.microsoft.com/office/powerpoint/2010/main" val="39976431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r>
              <a:rPr lang="en-US" baseline="0" dirty="0"/>
              <a:t>  Show going to the data model and updating the relationship from Single to Both (or back)</a:t>
            </a:r>
          </a:p>
          <a:p>
            <a:pPr defTabSz="881390">
              <a:defRPr/>
            </a:pPr>
            <a:r>
              <a:rPr lang="en-US" dirty="0"/>
              <a:t>Why can’t I</a:t>
            </a:r>
            <a:r>
              <a:rPr lang="en-US" baseline="0" dirty="0"/>
              <a:t> just enable all bi-directional relationships</a:t>
            </a:r>
          </a:p>
          <a:p>
            <a:pPr marL="165261" indent="-165261" defTabSz="881390">
              <a:buFont typeface="Arial" panose="020B0604020202020204" pitchFamily="34" charset="0"/>
              <a:buChar char="•"/>
              <a:defRPr/>
            </a:pPr>
            <a:r>
              <a:rPr lang="en-US" baseline="0" dirty="0"/>
              <a:t>They are expensive</a:t>
            </a:r>
          </a:p>
          <a:p>
            <a:pPr marL="165261" indent="-165261" defTabSz="881390">
              <a:buFont typeface="Arial" panose="020B0604020202020204" pitchFamily="34" charset="0"/>
              <a:buChar char="•"/>
              <a:defRPr/>
            </a:pPr>
            <a:r>
              <a:rPr lang="en-US" baseline="0" dirty="0"/>
              <a:t>Only turn them from </a:t>
            </a:r>
            <a:r>
              <a:rPr lang="en-US" baseline="0" dirty="0" err="1"/>
              <a:t>Uni</a:t>
            </a:r>
            <a:r>
              <a:rPr lang="en-US" baseline="0" dirty="0"/>
              <a:t>- to Bi- when absolutely necessary</a:t>
            </a:r>
          </a:p>
        </p:txBody>
      </p:sp>
    </p:spTree>
    <p:extLst>
      <p:ext uri="{BB962C8B-B14F-4D97-AF65-F5344CB8AC3E}">
        <p14:creationId xmlns:p14="http://schemas.microsoft.com/office/powerpoint/2010/main" val="30813426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baseline="0" dirty="0"/>
              <a:t>DEMO – Filter Context Multiple Table tab</a:t>
            </a:r>
            <a:endParaRPr lang="en-US" dirty="0"/>
          </a:p>
        </p:txBody>
      </p:sp>
    </p:spTree>
    <p:extLst>
      <p:ext uri="{BB962C8B-B14F-4D97-AF65-F5344CB8AC3E}">
        <p14:creationId xmlns:p14="http://schemas.microsoft.com/office/powerpoint/2010/main" val="37626493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endParaRPr lang="en-US" dirty="0"/>
          </a:p>
        </p:txBody>
      </p:sp>
    </p:spTree>
    <p:extLst>
      <p:ext uri="{BB962C8B-B14F-4D97-AF65-F5344CB8AC3E}">
        <p14:creationId xmlns:p14="http://schemas.microsoft.com/office/powerpoint/2010/main" val="3577531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Context</a:t>
            </a:r>
          </a:p>
          <a:p>
            <a:pPr marL="165261" indent="-165261">
              <a:buFontTx/>
              <a:buChar char="-"/>
            </a:pPr>
            <a:r>
              <a:rPr lang="en-US" dirty="0"/>
              <a:t>Oh boy…. This is the tough one</a:t>
            </a:r>
          </a:p>
          <a:p>
            <a:pPr marL="165261" indent="-165261">
              <a:buFontTx/>
              <a:buChar char="-"/>
            </a:pPr>
            <a:r>
              <a:rPr lang="en-US" dirty="0"/>
              <a:t>This does take some time to understand, but basically every DAX expression is evaluated inside a certain “environment”</a:t>
            </a:r>
          </a:p>
          <a:p>
            <a:pPr marL="165261" indent="-165261">
              <a:buFontTx/>
              <a:buChar char="-"/>
            </a:pPr>
            <a:r>
              <a:rPr lang="en-US" dirty="0"/>
              <a:t>This depends if it is a column or a measure, in a table or on it’s own</a:t>
            </a:r>
          </a:p>
          <a:p>
            <a:pPr marL="165261" indent="-165261">
              <a:buFontTx/>
              <a:buChar char="-"/>
            </a:pPr>
            <a:r>
              <a:rPr lang="en-US" dirty="0"/>
              <a:t>Row Context</a:t>
            </a:r>
          </a:p>
          <a:p>
            <a:pPr marL="605956" lvl="1" indent="-165261">
              <a:buFontTx/>
              <a:buChar char="-"/>
            </a:pPr>
            <a:r>
              <a:rPr lang="en-US" dirty="0"/>
              <a:t>More for Calculated Columns – iterates on every row of a table/column</a:t>
            </a:r>
          </a:p>
          <a:p>
            <a:pPr marL="605956" lvl="1" indent="-165261">
              <a:buFontTx/>
              <a:buChar char="-"/>
            </a:pPr>
            <a:r>
              <a:rPr lang="en-US" dirty="0"/>
              <a:t>Cannot look at other rows! Just the one it is on</a:t>
            </a:r>
          </a:p>
          <a:p>
            <a:pPr marL="165261" indent="-165261">
              <a:buFontTx/>
              <a:buChar char="-"/>
            </a:pPr>
            <a:r>
              <a:rPr lang="en-US" dirty="0"/>
              <a:t>Filter Context</a:t>
            </a:r>
          </a:p>
          <a:p>
            <a:pPr marL="605956" lvl="1" indent="-165261">
              <a:buFontTx/>
              <a:buChar char="-"/>
            </a:pPr>
            <a:r>
              <a:rPr lang="en-US" dirty="0"/>
              <a:t>Based on the current area or situation a expression is in</a:t>
            </a:r>
          </a:p>
          <a:p>
            <a:pPr marL="605956" lvl="1" indent="-165261">
              <a:buFontTx/>
              <a:buChar char="-"/>
            </a:pPr>
            <a:r>
              <a:rPr lang="en-US" dirty="0"/>
              <a:t>Can ignore row context, especially aggregations. </a:t>
            </a:r>
          </a:p>
          <a:p>
            <a:pPr marL="605956" lvl="1" indent="-165261">
              <a:buFontTx/>
              <a:buChar char="-"/>
            </a:pPr>
            <a:r>
              <a:rPr lang="en-US" dirty="0"/>
              <a:t>Not based on every row</a:t>
            </a:r>
          </a:p>
          <a:p>
            <a:pPr marL="605956" lvl="1" indent="-165261">
              <a:buFontTx/>
              <a:buChar char="-"/>
            </a:pPr>
            <a:r>
              <a:rPr lang="en-US" dirty="0"/>
              <a:t>For example, a measure of total sales when adding different columns and rows</a:t>
            </a:r>
          </a:p>
        </p:txBody>
      </p:sp>
    </p:spTree>
    <p:extLst>
      <p:ext uri="{BB962C8B-B14F-4D97-AF65-F5344CB8AC3E}">
        <p14:creationId xmlns:p14="http://schemas.microsoft.com/office/powerpoint/2010/main" val="18675115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dirty="0"/>
              <a:t>Scalar is a fancy word for using a single coordinate in the evaluation</a:t>
            </a:r>
          </a:p>
          <a:p>
            <a:pPr defTabSz="881390">
              <a:defRPr/>
            </a:pPr>
            <a:endParaRPr lang="en-US" dirty="0"/>
          </a:p>
          <a:p>
            <a:pPr defTabSz="881390">
              <a:defRPr/>
            </a:pPr>
            <a:r>
              <a:rPr lang="en-US" dirty="0"/>
              <a:t>What if you want bring in a Table</a:t>
            </a:r>
            <a:r>
              <a:rPr lang="en-US" baseline="0" dirty="0"/>
              <a:t> or List of values and apply your calculation to them?</a:t>
            </a:r>
          </a:p>
          <a:p>
            <a:endParaRPr lang="en-US" dirty="0"/>
          </a:p>
        </p:txBody>
      </p:sp>
    </p:spTree>
    <p:extLst>
      <p:ext uri="{BB962C8B-B14F-4D97-AF65-F5344CB8AC3E}">
        <p14:creationId xmlns:p14="http://schemas.microsoft.com/office/powerpoint/2010/main" val="42037789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a:t>
            </a:r>
            <a:r>
              <a:rPr lang="en-US" dirty="0"/>
              <a:t> CALCULATED</a:t>
            </a:r>
            <a:r>
              <a:rPr lang="en-US" baseline="0" dirty="0"/>
              <a:t> Table example in Power BI Desktop model </a:t>
            </a:r>
          </a:p>
          <a:p>
            <a:pPr marL="168401" indent="-168401">
              <a:buFont typeface="Arial" panose="020B0604020202020204" pitchFamily="34" charset="0"/>
              <a:buChar char="•"/>
            </a:pPr>
            <a:r>
              <a:rPr lang="en-US" baseline="0" dirty="0"/>
              <a:t>Call out the fact that CALCULATED Tables are just like a calculated column – Calculated during processing time or refresh time</a:t>
            </a:r>
          </a:p>
          <a:p>
            <a:pPr marL="168401" indent="-168401">
              <a:buFont typeface="Arial" panose="020B0604020202020204" pitchFamily="34" charset="0"/>
              <a:buChar char="•"/>
            </a:pPr>
            <a:r>
              <a:rPr lang="en-US" baseline="0" dirty="0"/>
              <a:t>You can use this table just like any other DAX in the model – You can create relationships etc.</a:t>
            </a:r>
          </a:p>
          <a:p>
            <a:endParaRPr lang="en-US" baseline="0" dirty="0"/>
          </a:p>
          <a:p>
            <a:r>
              <a:rPr lang="en-US" baseline="0" dirty="0"/>
              <a:t>Go to the Desktop and create a new Demo Table = ALL(GeographyDim) – </a:t>
            </a:r>
            <a:r>
              <a:rPr lang="en-US" i="1" baseline="0" dirty="0"/>
              <a:t>duplicate with a separate memory footprint.</a:t>
            </a:r>
            <a:r>
              <a:rPr lang="en-US" baseline="0" dirty="0"/>
              <a:t>  </a:t>
            </a:r>
          </a:p>
          <a:p>
            <a:pPr marL="174657" indent="-174657">
              <a:buFont typeface="Arial" panose="020B0604020202020204" pitchFamily="34" charset="0"/>
              <a:buChar char="•"/>
            </a:pPr>
            <a:endParaRPr lang="en-US" dirty="0"/>
          </a:p>
        </p:txBody>
      </p:sp>
    </p:spTree>
    <p:extLst>
      <p:ext uri="{BB962C8B-B14F-4D97-AF65-F5344CB8AC3E}">
        <p14:creationId xmlns:p14="http://schemas.microsoft.com/office/powerpoint/2010/main" val="21038133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discuss three classes of Table function</a:t>
            </a:r>
          </a:p>
          <a:p>
            <a:r>
              <a:rPr lang="en-US" dirty="0"/>
              <a:t>No demo yet.</a:t>
            </a:r>
          </a:p>
        </p:txBody>
      </p:sp>
    </p:spTree>
    <p:extLst>
      <p:ext uri="{BB962C8B-B14F-4D97-AF65-F5344CB8AC3E}">
        <p14:creationId xmlns:p14="http://schemas.microsoft.com/office/powerpoint/2010/main" val="20474173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b="1" baseline="0" dirty="0"/>
              <a:t> </a:t>
            </a:r>
          </a:p>
          <a:p>
            <a:r>
              <a:rPr lang="en-US" dirty="0"/>
              <a:t>Create a </a:t>
            </a:r>
            <a:r>
              <a:rPr lang="en-US" baseline="0" dirty="0"/>
              <a:t>Demo Calculated Table.   Discuss Calculated Tables and how are they created. </a:t>
            </a:r>
          </a:p>
          <a:p>
            <a:r>
              <a:rPr lang="en-US" b="1" baseline="0" dirty="0" err="1"/>
              <a:t>DemoTable</a:t>
            </a:r>
            <a:r>
              <a:rPr lang="en-US" b="1" baseline="0" dirty="0"/>
              <a:t> = All(GeographyDim).</a:t>
            </a:r>
          </a:p>
          <a:p>
            <a:pPr marL="168401" indent="-168401">
              <a:buFontTx/>
              <a:buChar char="-"/>
            </a:pPr>
            <a:r>
              <a:rPr lang="en-US" baseline="0" dirty="0"/>
              <a:t>Calculated Tables can be used like any other table</a:t>
            </a:r>
          </a:p>
          <a:p>
            <a:pPr marL="168401" indent="-168401">
              <a:buFontTx/>
              <a:buChar char="-"/>
            </a:pPr>
            <a:r>
              <a:rPr lang="en-US" baseline="0" dirty="0"/>
              <a:t>You can Build relationships</a:t>
            </a:r>
          </a:p>
          <a:p>
            <a:pPr marL="168401" indent="-168401">
              <a:buFontTx/>
              <a:buChar char="-"/>
            </a:pPr>
            <a:r>
              <a:rPr lang="en-US" baseline="0" dirty="0"/>
              <a:t>You can use this to test other complex Table functions </a:t>
            </a:r>
          </a:p>
          <a:p>
            <a:pPr marL="168401" indent="-168401">
              <a:buFontTx/>
              <a:buChar char="-"/>
            </a:pPr>
            <a:r>
              <a:rPr lang="en-US" baseline="0" dirty="0"/>
              <a:t>These are like Calculated Columns – Computed during process time</a:t>
            </a:r>
          </a:p>
          <a:p>
            <a:pPr marL="168401" indent="-168401">
              <a:buFontTx/>
              <a:buChar char="-"/>
            </a:pPr>
            <a:endParaRPr lang="en-US" baseline="0" dirty="0"/>
          </a:p>
          <a:p>
            <a:r>
              <a:rPr lang="en-US" b="1" baseline="0" dirty="0"/>
              <a:t>Show ALL and its variants – Start with ALL and work your way through (use slide as a guide)</a:t>
            </a:r>
          </a:p>
        </p:txBody>
      </p:sp>
    </p:spTree>
    <p:extLst>
      <p:ext uri="{BB962C8B-B14F-4D97-AF65-F5344CB8AC3E}">
        <p14:creationId xmlns:p14="http://schemas.microsoft.com/office/powerpoint/2010/main" val="17663930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demonstrated </a:t>
            </a:r>
            <a:r>
              <a:rPr lang="en-US" baseline="0" dirty="0"/>
              <a:t>these functions in the CALCULATE section</a:t>
            </a:r>
          </a:p>
          <a:p>
            <a:endParaRPr lang="en-US" baseline="0" dirty="0"/>
          </a:p>
          <a:p>
            <a:r>
              <a:rPr lang="en-US" baseline="0" dirty="0"/>
              <a:t>Table1 – has a duplicate row</a:t>
            </a:r>
          </a:p>
          <a:p>
            <a:r>
              <a:rPr lang="en-US" baseline="0" dirty="0"/>
              <a:t>When I write </a:t>
            </a:r>
            <a:r>
              <a:rPr lang="en-US" b="1" baseline="0" dirty="0"/>
              <a:t>ALL</a:t>
            </a:r>
            <a:r>
              <a:rPr lang="en-US" baseline="0" dirty="0"/>
              <a:t> on the whole table, I get the whole table</a:t>
            </a:r>
          </a:p>
          <a:p>
            <a:r>
              <a:rPr lang="en-US" baseline="0" dirty="0"/>
              <a:t>When I write ALL on the two columns of the table, it removes duplicates</a:t>
            </a:r>
          </a:p>
          <a:p>
            <a:pPr defTabSz="881390">
              <a:defRPr/>
            </a:pPr>
            <a:r>
              <a:rPr lang="en-US" baseline="0" dirty="0"/>
              <a:t>Blank vs a mismatch</a:t>
            </a:r>
          </a:p>
          <a:p>
            <a:pPr defTabSz="881390">
              <a:defRPr/>
            </a:pPr>
            <a:endParaRPr lang="en-US" baseline="0" dirty="0"/>
          </a:p>
          <a:p>
            <a:pPr defTabSz="881390">
              <a:defRPr/>
            </a:pPr>
            <a:r>
              <a:rPr lang="en-US" baseline="0" dirty="0"/>
              <a:t>ALLEXCEPT  - </a:t>
            </a:r>
            <a:r>
              <a:rPr lang="en-US" dirty="0"/>
              <a:t>Overrides all context filters in the table except over the specified columns; </a:t>
            </a:r>
            <a:r>
              <a:rPr lang="en-US" baseline="0" dirty="0"/>
              <a:t>useful when you want only one column on a table to be sliceable</a:t>
            </a:r>
          </a:p>
          <a:p>
            <a:pPr defTabSz="881390">
              <a:defRPr/>
            </a:pPr>
            <a:r>
              <a:rPr lang="en-US" baseline="0" dirty="0"/>
              <a:t>ALLSELECTED – just like ALL, but if the column is specifically selected, then it respects the slicer</a:t>
            </a:r>
          </a:p>
          <a:p>
            <a:pPr defTabSz="881390">
              <a:defRPr/>
            </a:pPr>
            <a:r>
              <a:rPr lang="en-US" baseline="0" dirty="0"/>
              <a:t>ALLNONBLANKROW – Just like ALL, but does not return any blank rows</a:t>
            </a:r>
            <a:endParaRPr lang="en-US" dirty="0"/>
          </a:p>
          <a:p>
            <a:endParaRPr lang="en-US" baseline="0" dirty="0"/>
          </a:p>
          <a:p>
            <a:endParaRPr lang="en-US" dirty="0"/>
          </a:p>
        </p:txBody>
      </p:sp>
    </p:spTree>
    <p:extLst>
      <p:ext uri="{BB962C8B-B14F-4D97-AF65-F5344CB8AC3E}">
        <p14:creationId xmlns:p14="http://schemas.microsoft.com/office/powerpoint/2010/main" val="17450148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when you write VALUES and get a blank you may have Blank or </a:t>
            </a:r>
            <a:r>
              <a:rPr lang="en-US" baseline="0" dirty="0" err="1"/>
              <a:t>MisMatch</a:t>
            </a:r>
            <a:endParaRPr lang="en-US" baseline="0" dirty="0"/>
          </a:p>
          <a:p>
            <a:r>
              <a:rPr lang="en-US" baseline="0" dirty="0"/>
              <a:t>If you change a VALUES to DISTINCT and you still have blank – then it is a real blank – NOT A  MISMATCH</a:t>
            </a:r>
          </a:p>
          <a:p>
            <a:endParaRPr lang="en-US" baseline="0" dirty="0"/>
          </a:p>
          <a:p>
            <a:r>
              <a:rPr lang="en-US" baseline="0" dirty="0"/>
              <a:t>Blank vs a mismatch – If your model has Fact rows which do not match with dimensions, this is a mismatch – not a true blank.</a:t>
            </a:r>
          </a:p>
          <a:p>
            <a:endParaRPr lang="en-US" baseline="0" dirty="0"/>
          </a:p>
          <a:p>
            <a:endParaRPr lang="en-US" baseline="0" dirty="0"/>
          </a:p>
        </p:txBody>
      </p:sp>
    </p:spTree>
    <p:extLst>
      <p:ext uri="{BB962C8B-B14F-4D97-AF65-F5344CB8AC3E}">
        <p14:creationId xmlns:p14="http://schemas.microsoft.com/office/powerpoint/2010/main" val="35224877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aseline="0" dirty="0"/>
              <a:t>Region = “Central” is in a ROW Context as it is not surrounded by aggregate function</a:t>
            </a:r>
            <a:endParaRPr lang="en-US" dirty="0"/>
          </a:p>
        </p:txBody>
      </p:sp>
    </p:spTree>
    <p:extLst>
      <p:ext uri="{BB962C8B-B14F-4D97-AF65-F5344CB8AC3E}">
        <p14:creationId xmlns:p14="http://schemas.microsoft.com/office/powerpoint/2010/main" val="29117645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table could be calculated </a:t>
            </a:r>
            <a:r>
              <a:rPr lang="en-US" b="1" dirty="0"/>
              <a:t>ALL(</a:t>
            </a:r>
            <a:r>
              <a:rPr lang="en-US" b="1" dirty="0" err="1"/>
              <a:t>DimGeography</a:t>
            </a:r>
            <a:r>
              <a:rPr lang="en-US" b="1" dirty="0"/>
              <a:t>[State]) </a:t>
            </a:r>
            <a:r>
              <a:rPr lang="en-US" dirty="0"/>
              <a:t>or a table in the data model </a:t>
            </a:r>
            <a:r>
              <a:rPr lang="en-US" b="1" dirty="0" err="1"/>
              <a:t>DimGeography</a:t>
            </a:r>
            <a:endParaRPr lang="en-US" b="1" dirty="0"/>
          </a:p>
        </p:txBody>
      </p:sp>
    </p:spTree>
    <p:extLst>
      <p:ext uri="{BB962C8B-B14F-4D97-AF65-F5344CB8AC3E}">
        <p14:creationId xmlns:p14="http://schemas.microsoft.com/office/powerpoint/2010/main" val="22120794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iterator function takes two arguments – we will walk through this example over the next couple of slides</a:t>
            </a:r>
          </a:p>
        </p:txBody>
      </p:sp>
    </p:spTree>
    <p:extLst>
      <p:ext uri="{BB962C8B-B14F-4D97-AF65-F5344CB8AC3E}">
        <p14:creationId xmlns:p14="http://schemas.microsoft.com/office/powerpoint/2010/main" val="27652098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a:t>
            </a:r>
            <a:r>
              <a:rPr lang="en-US" baseline="0" dirty="0"/>
              <a:t> a virtual calculated column, but don’t need to perpetually keep the column. </a:t>
            </a:r>
          </a:p>
          <a:p>
            <a:r>
              <a:rPr lang="en-US" baseline="0" dirty="0"/>
              <a:t>Argument 1 – iterate thru each of the columns in the table argument</a:t>
            </a:r>
          </a:p>
        </p:txBody>
      </p:sp>
    </p:spTree>
    <p:extLst>
      <p:ext uri="{BB962C8B-B14F-4D97-AF65-F5344CB8AC3E}">
        <p14:creationId xmlns:p14="http://schemas.microsoft.com/office/powerpoint/2010/main" val="236449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204023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 the calculation for each row in the table argument</a:t>
            </a:r>
          </a:p>
        </p:txBody>
      </p:sp>
    </p:spTree>
    <p:extLst>
      <p:ext uri="{BB962C8B-B14F-4D97-AF65-F5344CB8AC3E}">
        <p14:creationId xmlns:p14="http://schemas.microsoft.com/office/powerpoint/2010/main" val="19659916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baseline="0" dirty="0"/>
              <a:t>Sum the results of all the rows.  </a:t>
            </a:r>
          </a:p>
          <a:p>
            <a:pPr defTabSz="881390">
              <a:defRPr/>
            </a:pPr>
            <a:r>
              <a:rPr lang="en-US" b="1" baseline="0" dirty="0"/>
              <a:t>Note:  </a:t>
            </a:r>
            <a:r>
              <a:rPr lang="en-US" baseline="0" dirty="0"/>
              <a:t>This calculation respects the Filter Context of the visual</a:t>
            </a:r>
          </a:p>
          <a:p>
            <a:pPr defTabSz="881390">
              <a:defRPr/>
            </a:pPr>
            <a:endParaRPr lang="en-US" baseline="0" dirty="0"/>
          </a:p>
          <a:p>
            <a:pPr defTabSz="881390">
              <a:defRPr/>
            </a:pPr>
            <a:r>
              <a:rPr lang="en-US" baseline="0" dirty="0"/>
              <a:t>This example is effectively </a:t>
            </a:r>
            <a:r>
              <a:rPr lang="en-US" baseline="0" dirty="0" err="1"/>
              <a:t>SumProduct</a:t>
            </a:r>
            <a:r>
              <a:rPr lang="en-US" baseline="0" dirty="0"/>
              <a:t> in Excel</a:t>
            </a:r>
            <a:endParaRPr lang="en-US" dirty="0"/>
          </a:p>
          <a:p>
            <a:endParaRPr lang="en-US" dirty="0"/>
          </a:p>
        </p:txBody>
      </p:sp>
    </p:spTree>
    <p:extLst>
      <p:ext uri="{BB962C8B-B14F-4D97-AF65-F5344CB8AC3E}">
        <p14:creationId xmlns:p14="http://schemas.microsoft.com/office/powerpoint/2010/main" val="16739373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r>
              <a:rPr lang="en-US" baseline="0" dirty="0"/>
              <a:t>  In your working copy of “</a:t>
            </a:r>
            <a:r>
              <a:rPr lang="en-US" b="1" i="1" kern="0" dirty="0">
                <a:cs typeface="Segoe UI" panose="020B0502040204020203" pitchFamily="34" charset="0"/>
              </a:rPr>
              <a:t>Student Modeling Pre-class.pbix”  </a:t>
            </a:r>
            <a:r>
              <a:rPr lang="en-US" i="1" kern="0" dirty="0">
                <a:cs typeface="Segoe UI" panose="020B0502040204020203" pitchFamily="34" charset="0"/>
              </a:rPr>
              <a:t>where you have the calculated column [COGS] – </a:t>
            </a:r>
          </a:p>
          <a:p>
            <a:r>
              <a:rPr lang="en-US" kern="0" dirty="0">
                <a:cs typeface="Segoe UI" panose="020B0502040204020203" pitchFamily="34" charset="0"/>
              </a:rPr>
              <a:t> * Save the file and note the size for the class</a:t>
            </a:r>
          </a:p>
          <a:p>
            <a:r>
              <a:rPr lang="en-US" kern="0" dirty="0">
                <a:cs typeface="Segoe UI" panose="020B0502040204020203" pitchFamily="34" charset="0"/>
              </a:rPr>
              <a:t> * Remove the [COGS] calculated Column and re-save the file. </a:t>
            </a:r>
          </a:p>
          <a:p>
            <a:r>
              <a:rPr lang="en-US" kern="0" dirty="0">
                <a:cs typeface="Segoe UI" panose="020B0502040204020203" pitchFamily="34" charset="0"/>
              </a:rPr>
              <a:t> * Note that the file size is about 8% smaller.  While file size is not an exact measure of memory use, it is a proxy that most students understand.</a:t>
            </a:r>
            <a:endParaRPr lang="en-US" i="0" dirty="0"/>
          </a:p>
        </p:txBody>
      </p:sp>
    </p:spTree>
    <p:extLst>
      <p:ext uri="{BB962C8B-B14F-4D97-AF65-F5344CB8AC3E}">
        <p14:creationId xmlns:p14="http://schemas.microsoft.com/office/powerpoint/2010/main" val="3534553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FYI: This is</a:t>
            </a:r>
            <a:r>
              <a:rPr lang="en-US" baseline="0" dirty="0"/>
              <a:t> a calculated column!</a:t>
            </a:r>
          </a:p>
          <a:p>
            <a:r>
              <a:rPr lang="en-US" baseline="0" dirty="0"/>
              <a:t>DEMO:  Show this calculation in the Product Table (Data View)</a:t>
            </a:r>
            <a:endParaRPr lang="en-US" dirty="0"/>
          </a:p>
        </p:txBody>
      </p:sp>
    </p:spTree>
    <p:extLst>
      <p:ext uri="{BB962C8B-B14F-4D97-AF65-F5344CB8AC3E}">
        <p14:creationId xmlns:p14="http://schemas.microsoft.com/office/powerpoint/2010/main" val="38698588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a:t>
            </a:r>
            <a:r>
              <a:rPr lang="en-US" baseline="0" dirty="0"/>
              <a:t> demo:</a:t>
            </a:r>
          </a:p>
          <a:p>
            <a:endParaRPr lang="en-US" baseline="0" dirty="0"/>
          </a:p>
          <a:p>
            <a:r>
              <a:rPr lang="en-US" baseline="0" dirty="0"/>
              <a:t>Go to </a:t>
            </a:r>
            <a:r>
              <a:rPr lang="en-US" baseline="0" dirty="0" err="1"/>
              <a:t>ProductDImTable</a:t>
            </a:r>
            <a:endParaRPr lang="en-US" baseline="0" dirty="0"/>
          </a:p>
          <a:p>
            <a:endParaRPr lang="en-US" baseline="0" dirty="0"/>
          </a:p>
          <a:p>
            <a:r>
              <a:rPr lang="en-US" baseline="0" dirty="0"/>
              <a:t>Show calculated Column </a:t>
            </a:r>
            <a:endParaRPr lang="en-US" dirty="0"/>
          </a:p>
          <a:p>
            <a:endParaRPr lang="en-US" dirty="0"/>
          </a:p>
        </p:txBody>
      </p:sp>
    </p:spTree>
    <p:extLst>
      <p:ext uri="{BB962C8B-B14F-4D97-AF65-F5344CB8AC3E}">
        <p14:creationId xmlns:p14="http://schemas.microsoft.com/office/powerpoint/2010/main" val="38760898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Combines multiple concepts we have been talking about </a:t>
            </a:r>
          </a:p>
          <a:p>
            <a:endParaRPr lang="en-US" dirty="0"/>
          </a:p>
          <a:p>
            <a:r>
              <a:rPr lang="en-US" dirty="0"/>
              <a:t>This is an alternative to </a:t>
            </a:r>
            <a:r>
              <a:rPr lang="en-US" dirty="0" err="1"/>
              <a:t>RankX</a:t>
            </a:r>
            <a:r>
              <a:rPr lang="en-US" dirty="0"/>
              <a:t>  (if they have</a:t>
            </a:r>
            <a:r>
              <a:rPr lang="en-US" baseline="0" dirty="0"/>
              <a:t> same sales, they will have same rank)</a:t>
            </a:r>
          </a:p>
          <a:p>
            <a:endParaRPr lang="en-US" baseline="0" dirty="0"/>
          </a:p>
          <a:p>
            <a:pPr marL="220348" indent="-220348">
              <a:buAutoNum type="arabicParenR"/>
            </a:pPr>
            <a:r>
              <a:rPr lang="en-US" baseline="0" dirty="0"/>
              <a:t>Nesting the row Context with an iterator</a:t>
            </a:r>
          </a:p>
          <a:p>
            <a:pPr marL="220348" indent="-220348">
              <a:buAutoNum type="arabicParenR"/>
            </a:pPr>
            <a:r>
              <a:rPr lang="en-US" baseline="0" dirty="0"/>
              <a:t>Avoiding the EARLIER syntax</a:t>
            </a:r>
          </a:p>
          <a:p>
            <a:pPr marL="220348" indent="-220348">
              <a:buAutoNum type="arabicParenR"/>
            </a:pPr>
            <a:r>
              <a:rPr lang="en-US" baseline="0" dirty="0"/>
              <a:t>This is a “Lazy” calculation – performs the calculation one time and is used by the SUMX</a:t>
            </a:r>
          </a:p>
          <a:p>
            <a:endParaRPr lang="en-US" baseline="0" dirty="0"/>
          </a:p>
        </p:txBody>
      </p:sp>
    </p:spTree>
    <p:extLst>
      <p:ext uri="{BB962C8B-B14F-4D97-AF65-F5344CB8AC3E}">
        <p14:creationId xmlns:p14="http://schemas.microsoft.com/office/powerpoint/2010/main" val="8352335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68083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7062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Expected results: users will need to create 3 measures to accomplish #1 and #2 :</a:t>
            </a:r>
          </a:p>
          <a:p>
            <a:r>
              <a:rPr lang="en-US" dirty="0"/>
              <a:t>- Youth Units Sold = CALCULATE([Total Units Sold],FILTER(ProductDim,ProductDim[Segment]="Youth"))</a:t>
            </a:r>
          </a:p>
          <a:p>
            <a:r>
              <a:rPr lang="en-US" dirty="0"/>
              <a:t>- Accessory Units Sold = CALCULATE([Total Units Sold],FILTER(ProductDim,ProductDim[Segment]="Accessory"))</a:t>
            </a:r>
          </a:p>
          <a:p>
            <a:r>
              <a:rPr lang="en-US" dirty="0"/>
              <a:t>- Rest of Company Units Sold = CALCULATE([Total Units Sold],FILTER(ALL(ProductDim),AND(ProductDim[Segment]&lt;&gt;"Accessory",ProductDim[Segment]&lt;&gt;"Youth")))</a:t>
            </a:r>
          </a:p>
          <a:p>
            <a:r>
              <a:rPr lang="en-US" dirty="0"/>
              <a:t>The visuals are a simple table and fairly straightforward line chart (be sure to use Date from DateDim)</a:t>
            </a:r>
          </a:p>
          <a:p>
            <a:br>
              <a:rPr lang="en-US" dirty="0"/>
            </a:br>
            <a:endParaRPr lang="en-US" dirty="0"/>
          </a:p>
          <a:p>
            <a:r>
              <a:rPr lang="en-US" dirty="0"/>
              <a:t>For #3, users will need to create three measures :</a:t>
            </a:r>
          </a:p>
          <a:p>
            <a:r>
              <a:rPr lang="en-US" dirty="0"/>
              <a:t>Sales Amount M = SUMX(Sales, Sales[Units] * RELATED(ProductDim[Unit Price])) </a:t>
            </a:r>
          </a:p>
          <a:p>
            <a:r>
              <a:rPr lang="en-US" dirty="0"/>
              <a:t>COGS M = SUMX(Sales, Sales[Units] * RELATED(ProductDim[Unit Cost])) </a:t>
            </a:r>
          </a:p>
          <a:p>
            <a:r>
              <a:rPr lang="en-US" dirty="0"/>
              <a:t>Profit M = SUMX(Sales, Sales[Units] * (RELATED(ProductDim[Unit Price]) - RELATED(ProductDim[Unit Cost]))) </a:t>
            </a:r>
          </a:p>
          <a:p>
            <a:r>
              <a:rPr lang="en-US" dirty="0"/>
              <a:t>alternatively, Profit M = [Sales Amount M] - [COGS M]</a:t>
            </a:r>
          </a:p>
          <a:p>
            <a:r>
              <a:rPr lang="en-US" dirty="0"/>
              <a:t>alternatively, users could accomplish this via calculated columns but this is not preferred.</a:t>
            </a:r>
          </a:p>
        </p:txBody>
      </p:sp>
    </p:spTree>
    <p:extLst>
      <p:ext uri="{BB962C8B-B14F-4D97-AF65-F5344CB8AC3E}">
        <p14:creationId xmlns:p14="http://schemas.microsoft.com/office/powerpoint/2010/main" val="1737152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6248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1271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51042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21903904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a:t>
            </a:r>
            <a:r>
              <a:rPr lang="en-US" baseline="0" dirty="0"/>
              <a:t> Time Intelligence-YTD</a:t>
            </a:r>
          </a:p>
          <a:p>
            <a:r>
              <a:rPr lang="en-US" baseline="0" dirty="0"/>
              <a:t>Slides walk thru the logic – Follow the narrative of the next 5 slides</a:t>
            </a:r>
          </a:p>
          <a:p>
            <a:endParaRPr lang="en-US" baseline="0" dirty="0"/>
          </a:p>
          <a:p>
            <a:endParaRPr lang="en-US" dirty="0"/>
          </a:p>
        </p:txBody>
      </p:sp>
    </p:spTree>
    <p:extLst>
      <p:ext uri="{BB962C8B-B14F-4D97-AF65-F5344CB8AC3E}">
        <p14:creationId xmlns:p14="http://schemas.microsoft.com/office/powerpoint/2010/main" val="39575192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32916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46430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01410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11718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91903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59778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calculations to discuss commonly used scenarios</a:t>
            </a:r>
          </a:p>
          <a:p>
            <a:r>
              <a:rPr lang="en-US" dirty="0"/>
              <a:t>Calculates</a:t>
            </a:r>
            <a:r>
              <a:rPr lang="en-US" baseline="0" dirty="0"/>
              <a:t> based on same day in prior month</a:t>
            </a:r>
          </a:p>
          <a:p>
            <a:endParaRPr lang="en-US" baseline="0" dirty="0"/>
          </a:p>
          <a:p>
            <a:r>
              <a:rPr lang="en-US" baseline="0" dirty="0" err="1"/>
              <a:t>MoM</a:t>
            </a:r>
            <a:r>
              <a:rPr lang="en-US" baseline="0" dirty="0"/>
              <a:t> – Month over Month</a:t>
            </a:r>
            <a:endParaRPr lang="en-US" dirty="0"/>
          </a:p>
        </p:txBody>
      </p:sp>
    </p:spTree>
    <p:extLst>
      <p:ext uri="{BB962C8B-B14F-4D97-AF65-F5344CB8AC3E}">
        <p14:creationId xmlns:p14="http://schemas.microsoft.com/office/powerpoint/2010/main" val="1008158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measure is not evaluated until it is in a Visual – and will be under a filter context</a:t>
            </a:r>
          </a:p>
        </p:txBody>
      </p:sp>
    </p:spTree>
    <p:extLst>
      <p:ext uri="{BB962C8B-B14F-4D97-AF65-F5344CB8AC3E}">
        <p14:creationId xmlns:p14="http://schemas.microsoft.com/office/powerpoint/2010/main" val="203524993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commonly used scenario</a:t>
            </a:r>
          </a:p>
          <a:p>
            <a:endParaRPr lang="en-US" dirty="0"/>
          </a:p>
          <a:p>
            <a:r>
              <a:rPr lang="en-US" dirty="0"/>
              <a:t>Calculates</a:t>
            </a:r>
            <a:r>
              <a:rPr lang="en-US" baseline="0" dirty="0"/>
              <a:t> based on same day in prior month – Discuss usage of DATESINPERIOD and LASTDATE</a:t>
            </a:r>
            <a:endParaRPr lang="en-US" dirty="0"/>
          </a:p>
        </p:txBody>
      </p:sp>
    </p:spTree>
    <p:extLst>
      <p:ext uri="{BB962C8B-B14F-4D97-AF65-F5344CB8AC3E}">
        <p14:creationId xmlns:p14="http://schemas.microsoft.com/office/powerpoint/2010/main" val="17188453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60996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300" dirty="0"/>
          </a:p>
        </p:txBody>
      </p:sp>
    </p:spTree>
    <p:extLst>
      <p:ext uri="{BB962C8B-B14F-4D97-AF65-F5344CB8AC3E}">
        <p14:creationId xmlns:p14="http://schemas.microsoft.com/office/powerpoint/2010/main" val="40885429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70388" y="639763"/>
            <a:ext cx="3071812" cy="1727200"/>
          </a:xfrm>
        </p:spPr>
      </p:sp>
      <p:sp>
        <p:nvSpPr>
          <p:cNvPr id="3" name="Notes Placeholder 2"/>
          <p:cNvSpPr>
            <a:spLocks noGrp="1"/>
          </p:cNvSpPr>
          <p:nvPr>
            <p:ph type="body" idx="1"/>
          </p:nvPr>
        </p:nvSpPr>
        <p:spPr/>
        <p:txBody>
          <a:bodyPr/>
          <a:lstStyle/>
          <a:p>
            <a:pPr defTabSz="881390">
              <a:defRPr/>
            </a:pPr>
            <a:r>
              <a:rPr lang="en-US" dirty="0"/>
              <a:t>External</a:t>
            </a:r>
            <a:r>
              <a:rPr lang="en-US" baseline="0" dirty="0"/>
              <a:t> Support Resources for Microsoft</a:t>
            </a:r>
            <a:endParaRPr lang="en-US" dirty="0"/>
          </a:p>
          <a:p>
            <a:endParaRPr lang="en-US" dirty="0"/>
          </a:p>
        </p:txBody>
      </p:sp>
    </p:spTree>
    <p:extLst>
      <p:ext uri="{BB962C8B-B14F-4D97-AF65-F5344CB8AC3E}">
        <p14:creationId xmlns:p14="http://schemas.microsoft.com/office/powerpoint/2010/main" val="11796958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90926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86157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56832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1564406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27662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300" dirty="0"/>
          </a:p>
        </p:txBody>
      </p:sp>
    </p:spTree>
    <p:extLst>
      <p:ext uri="{BB962C8B-B14F-4D97-AF65-F5344CB8AC3E}">
        <p14:creationId xmlns:p14="http://schemas.microsoft.com/office/powerpoint/2010/main" val="32488203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8.emf"/><Relationship Id="rId5" Type="http://schemas.openxmlformats.org/officeDocument/2006/relationships/oleObject" Target="../embeddings/oleObject2.bin"/><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pic>
        <p:nvPicPr>
          <p:cNvPr id="10" name="Picture 9"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5" name="Picture 14" descr="DataInsights-iStock_000022453217Large.jpg"/>
          <p:cNvPicPr>
            <a:picLocks noChangeAspect="1"/>
          </p:cNvPicPr>
          <p:nvPr/>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8" name="Picture 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Rectangle 18"/>
          <p:cNvSpPr/>
          <p:nvPr/>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20" name="Picture 1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pic>
        <p:nvPicPr>
          <p:cNvPr id="21" name="Picture 20"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22" name="Picture 21" descr="DataInsights-iStock_000022453217Large.jpg"/>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23" name="Picture 9"/>
          <p:cNvPicPr>
            <a:picLocks noChangeAspect="1"/>
          </p:cNvPicPr>
          <p:nvPr userDrawn="1"/>
        </p:nvPicPr>
        <p:blipFill>
          <a:blip r:embed="rId4" cstate="screen">
            <a:extLst>
              <a:ext uri="{28A0092B-C50C-407E-A947-70E740481C1C}">
                <a14:useLocalDpi xmlns:a14="http://schemas.microsoft.com/office/drawing/2010/main" val="0"/>
              </a:ext>
            </a:extLst>
          </a:blip>
          <a:srcRect/>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Rectangle 23"/>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25" name="Picture 24"/>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spTree>
    <p:extLst>
      <p:ext uri="{BB962C8B-B14F-4D97-AF65-F5344CB8AC3E}">
        <p14:creationId xmlns:p14="http://schemas.microsoft.com/office/powerpoint/2010/main" val="1159087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6" y="6121376"/>
            <a:ext cx="1254995" cy="269134"/>
          </a:xfrm>
          <a:prstGeom prst="rect">
            <a:avLst/>
          </a:prstGeom>
        </p:spPr>
      </p:pic>
      <p:sp>
        <p:nvSpPr>
          <p:cNvPr id="7" name="Rectangle 6">
            <a:extLst>
              <a:ext uri="{FF2B5EF4-FFF2-40B4-BE49-F238E27FC236}">
                <a16:creationId xmlns:a16="http://schemas.microsoft.com/office/drawing/2014/main" id="{DE1F0B99-91BC-45E2-88BF-E41FFC314CB2}"/>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28608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792927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025809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3552317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6890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87980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0005481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13218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788389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7536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6759774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48586" y="6121376"/>
            <a:ext cx="1254995" cy="269134"/>
          </a:xfrm>
          <a:prstGeom prst="rect">
            <a:avLst/>
          </a:prstGeom>
        </p:spPr>
      </p:pic>
      <p:sp>
        <p:nvSpPr>
          <p:cNvPr id="8" name="Rectangle 7">
            <a:extLst>
              <a:ext uri="{FF2B5EF4-FFF2-40B4-BE49-F238E27FC236}">
                <a16:creationId xmlns:a16="http://schemas.microsoft.com/office/drawing/2014/main" id="{A38C79C9-5AF2-4FB5-9715-7948347A10F9}"/>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944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96351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4484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922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982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661485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267339087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81066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3"/>
            <a:ext cx="10258286" cy="1686801"/>
          </a:xfrm>
          <a:prstGeom prst="rect">
            <a:avLst/>
          </a:prstGeom>
        </p:spPr>
        <p:txBody>
          <a:bodyPr lIns="146304" tIns="91440" rIns="146304" bIns="91440"/>
          <a:lstStyle>
            <a:lvl1pPr algn="l">
              <a:defRPr sz="5880">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66205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6">
                <a:solidFill>
                  <a:schemeClr val="tx2"/>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20814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38408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1841009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a:t>Click to edit Master text styles</a:t>
            </a:r>
          </a:p>
        </p:txBody>
      </p:sp>
    </p:spTree>
    <p:extLst>
      <p:ext uri="{BB962C8B-B14F-4D97-AF65-F5344CB8AC3E}">
        <p14:creationId xmlns:p14="http://schemas.microsoft.com/office/powerpoint/2010/main" val="305629045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2135636"/>
      </p:ext>
    </p:extLst>
  </p:cSld>
  <p:clrMapOvr>
    <a:masterClrMapping/>
  </p:clrMapOvr>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5"/>
            <a:ext cx="10515600" cy="1325563"/>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7" name="Content Placeholder 2"/>
          <p:cNvSpPr>
            <a:spLocks noGrp="1"/>
          </p:cNvSpPr>
          <p:nvPr>
            <p:ph idx="1"/>
          </p:nvPr>
        </p:nvSpPr>
        <p:spPr>
          <a:xfrm>
            <a:off x="838200" y="1825625"/>
            <a:ext cx="10515600" cy="411094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1120350"/>
      </p:ext>
    </p:extLst>
  </p:cSld>
  <p:clrMapOvr>
    <a:masterClrMapping/>
  </p:clrMapOvr>
  <p:hf sldNum="0"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ctr" anchorCtr="0">
            <a:normAutofit/>
          </a:bodyPr>
          <a:lstStyle>
            <a:lvl1pPr>
              <a:defRPr sz="66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674089086"/>
      </p:ext>
    </p:extLst>
  </p:cSld>
  <p:clrMapOvr>
    <a:masterClrMapping/>
  </p:clrMapOvr>
  <p:hf sldNum="0"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11094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11094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9ABD6D8A-3BAA-40AC-9301-E85BBD1BD5FA}" type="slidenum">
              <a:rPr lang="en-US" smtClean="0"/>
              <a:t>‹#›</a:t>
            </a:fld>
            <a:endParaRPr lang="en-US"/>
          </a:p>
        </p:txBody>
      </p:sp>
    </p:spTree>
    <p:extLst>
      <p:ext uri="{BB962C8B-B14F-4D97-AF65-F5344CB8AC3E}">
        <p14:creationId xmlns:p14="http://schemas.microsoft.com/office/powerpoint/2010/main" val="119583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9" y="921434"/>
            <a:ext cx="3661874" cy="2744957"/>
          </a:xfrm>
          <a:prstGeom prst="rect">
            <a:avLst/>
          </a:prstGeom>
        </p:spPr>
        <p:txBody>
          <a:bodyPr anchor="t">
            <a:noAutofit/>
          </a:bodyPr>
          <a:lstStyle>
            <a:lvl1pPr>
              <a:defRPr sz="4500">
                <a:solidFill>
                  <a:schemeClr val="bg1"/>
                </a:solidFill>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9491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4233496"/>
            <a:ext cx="3932237" cy="1703069"/>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84866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227B8B-8530-471C-837A-298CF163F19D}" type="datetimeFigureOut">
              <a:rPr lang="en-US" smtClean="0"/>
              <a:t>7/31/2018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D6D8A-3BAA-40AC-9301-E85BBD1BD5FA}" type="slidenum">
              <a:rPr lang="en-US" smtClean="0"/>
              <a:t>‹#›</a:t>
            </a:fld>
            <a:endParaRPr lang="en-US"/>
          </a:p>
        </p:txBody>
      </p:sp>
    </p:spTree>
    <p:extLst>
      <p:ext uri="{BB962C8B-B14F-4D97-AF65-F5344CB8AC3E}">
        <p14:creationId xmlns:p14="http://schemas.microsoft.com/office/powerpoint/2010/main" val="322173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7" name="Content Placeholder 2"/>
          <p:cNvSpPr>
            <a:spLocks noGrp="1"/>
          </p:cNvSpPr>
          <p:nvPr>
            <p:ph idx="1"/>
          </p:nvPr>
        </p:nvSpPr>
        <p:spPr>
          <a:xfrm>
            <a:off x="838200" y="1825625"/>
            <a:ext cx="10515600" cy="41109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80275"/>
      </p:ext>
    </p:extLst>
  </p:cSld>
  <p:clrMapOvr>
    <a:masterClrMapping/>
  </p:clrMapOvr>
  <p:hf sldNum="0"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1460125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1148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323952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398663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109647"/>
            <a:ext cx="9144000" cy="2096512"/>
          </a:xfrm>
        </p:spPr>
        <p:txBody>
          <a:bodyPr anchor="b"/>
          <a:lstStyle>
            <a:lvl1pPr algn="ctr">
              <a:defRPr sz="6000"/>
            </a:lvl1pPr>
          </a:lstStyle>
          <a:p>
            <a:br>
              <a:rPr lang="en-US" sz="9600" b="1"/>
            </a:br>
            <a:br>
              <a:rPr lang="en-US" sz="9600" b="1"/>
            </a:br>
            <a:endParaRPr lang="en-US"/>
          </a:p>
        </p:txBody>
      </p:sp>
      <p:sp>
        <p:nvSpPr>
          <p:cNvPr id="3" name="Subtitle 2"/>
          <p:cNvSpPr>
            <a:spLocks noGrp="1"/>
          </p:cNvSpPr>
          <p:nvPr>
            <p:ph type="subTitle" idx="1"/>
          </p:nvPr>
        </p:nvSpPr>
        <p:spPr>
          <a:xfrm>
            <a:off x="1524000" y="4206159"/>
            <a:ext cx="9144000" cy="1069268"/>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a:solidFill>
                  <a:schemeClr val="bg1">
                    <a:lumMod val="65000"/>
                  </a:schemeClr>
                </a:solidFill>
              </a:rPr>
              <a:t>Click to edit Master subtitle style</a:t>
            </a:r>
          </a:p>
        </p:txBody>
      </p:sp>
      <p:sp>
        <p:nvSpPr>
          <p:cNvPr id="4" name="Date Placeholder 3"/>
          <p:cNvSpPr>
            <a:spLocks noGrp="1"/>
          </p:cNvSpPr>
          <p:nvPr>
            <p:ph type="dt" sz="half" idx="10"/>
          </p:nvPr>
        </p:nvSpPr>
        <p:spPr/>
        <p:txBody>
          <a:bodyPr/>
          <a:lstStyle/>
          <a:p>
            <a:fld id="{56227B8B-8530-471C-837A-298CF163F19D}" type="datetimeFigureOut">
              <a:rPr lang="en-US" smtClean="0"/>
              <a:t>7/31/2018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pic>
        <p:nvPicPr>
          <p:cNvPr id="13" name="Picture 12">
            <a:extLst>
              <a:ext uri="{FF2B5EF4-FFF2-40B4-BE49-F238E27FC236}">
                <a16:creationId xmlns:a16="http://schemas.microsoft.com/office/drawing/2014/main" id="{CA17100E-064D-4C7C-AE87-D77DB4FC7A09}"/>
              </a:ext>
            </a:extLst>
          </p:cNvPr>
          <p:cNvPicPr>
            <a:picLocks noChangeAspect="1"/>
          </p:cNvPicPr>
          <p:nvPr/>
        </p:nvPicPr>
        <p:blipFill>
          <a:blip r:embed="rId2"/>
          <a:stretch>
            <a:fillRect/>
          </a:stretch>
        </p:blipFill>
        <p:spPr>
          <a:xfrm>
            <a:off x="1371600" y="802679"/>
            <a:ext cx="9410007" cy="70485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90" y="1563"/>
            <a:ext cx="12210985" cy="1507529"/>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1" y="6812"/>
            <a:ext cx="12210985" cy="150752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0191"/>
            <a:ext cx="12192000" cy="1584960"/>
          </a:xfrm>
          <a:prstGeom prst="rect">
            <a:avLst/>
          </a:prstGeom>
        </p:spPr>
      </p:pic>
    </p:spTree>
    <p:extLst>
      <p:ext uri="{BB962C8B-B14F-4D97-AF65-F5344CB8AC3E}">
        <p14:creationId xmlns:p14="http://schemas.microsoft.com/office/powerpoint/2010/main" val="238654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227B8B-8530-471C-837A-298CF163F19D}" type="datetimeFigureOut">
              <a:rPr lang="en-US" smtClean="0"/>
              <a:t>7/31/2018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pic>
        <p:nvPicPr>
          <p:cNvPr id="7" name="Picture 6"/>
          <p:cNvPicPr>
            <a:picLocks noChangeAspect="1"/>
          </p:cNvPicPr>
          <p:nvPr/>
        </p:nvPicPr>
        <p:blipFill rotWithShape="1">
          <a:blip r:embed="rId2"/>
          <a:srcRect t="58527"/>
          <a:stretch/>
        </p:blipFill>
        <p:spPr>
          <a:xfrm>
            <a:off x="0" y="6311900"/>
            <a:ext cx="12192000" cy="65634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11900"/>
            <a:ext cx="12192000" cy="658368"/>
          </a:xfrm>
          <a:prstGeom prst="rect">
            <a:avLst/>
          </a:prstGeom>
        </p:spPr>
      </p:pic>
    </p:spTree>
    <p:extLst>
      <p:ext uri="{BB962C8B-B14F-4D97-AF65-F5344CB8AC3E}">
        <p14:creationId xmlns:p14="http://schemas.microsoft.com/office/powerpoint/2010/main" val="358889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8EE8E56-9065-483C-892A-D693B8FDFB13}"/>
              </a:ext>
            </a:extLst>
          </p:cNvPr>
          <p:cNvSpPr>
            <a:spLocks noGrp="1"/>
          </p:cNvSpPr>
          <p:nvPr>
            <p:ph idx="1"/>
          </p:nvPr>
        </p:nvSpPr>
        <p:spPr>
          <a:xfrm>
            <a:off x="838200" y="1825625"/>
            <a:ext cx="10515600" cy="4351338"/>
          </a:xfrm>
        </p:spPr>
        <p:txBody>
          <a:bodyPr/>
          <a:lstStyle>
            <a:lvl1pPr>
              <a:defRPr>
                <a:latin typeface="Segoe Pro" panose="020B0502040504020203" pitchFamily="34" charset="0"/>
              </a:defRPr>
            </a:lvl1pPr>
            <a:lvl2pPr>
              <a:defRPr>
                <a:latin typeface="Segoe Pro Light" panose="020B0302040504020203" pitchFamily="34" charset="0"/>
              </a:defRPr>
            </a:lvl2pPr>
            <a:lvl3pPr>
              <a:defRPr>
                <a:latin typeface="Segoe Pro Light" panose="020B0302040504020203" pitchFamily="34" charset="0"/>
              </a:defRPr>
            </a:lvl3pPr>
            <a:lvl4pPr>
              <a:defRPr>
                <a:latin typeface="Segoe Pro Light" panose="020B0302040504020203" pitchFamily="34" charset="0"/>
              </a:defRPr>
            </a:lvl4pPr>
            <a:lvl5pPr>
              <a:defRPr>
                <a:latin typeface="Segoe Pro Light" panose="020B03020405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a:extLst>
              <a:ext uri="{FF2B5EF4-FFF2-40B4-BE49-F238E27FC236}">
                <a16:creationId xmlns:a16="http://schemas.microsoft.com/office/drawing/2014/main" id="{81F7419D-649A-4B09-BB0E-4C76B70BB1A3}"/>
              </a:ext>
            </a:extLst>
          </p:cNvPr>
          <p:cNvSpPr>
            <a:spLocks noGrp="1"/>
          </p:cNvSpPr>
          <p:nvPr>
            <p:ph type="title"/>
          </p:nvPr>
        </p:nvSpPr>
        <p:spPr>
          <a:xfrm>
            <a:off x="838200" y="365125"/>
            <a:ext cx="10515600" cy="1325563"/>
          </a:xfrm>
        </p:spPr>
        <p:txBody>
          <a:bodyPr/>
          <a:lstStyle>
            <a:lvl1pPr>
              <a:defRPr>
                <a:latin typeface="Segoe Pro Display Light" panose="020B03020405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3260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34498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34498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227B8B-8530-471C-837A-298CF163F19D}" type="datetimeFigureOut">
              <a:rPr lang="en-US" smtClean="0"/>
              <a:t>7/31/2018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E4C8473-95EA-48C2-917D-84A3AF9AB99B}" type="slidenum">
              <a:rPr lang="en-US" smtClean="0"/>
              <a:t>‹#›</a:t>
            </a:fld>
            <a:endParaRPr lang="en-US" dirty="0"/>
          </a:p>
        </p:txBody>
      </p:sp>
      <p:pic>
        <p:nvPicPr>
          <p:cNvPr id="11" name="Picture 10">
            <a:extLst>
              <a:ext uri="{FF2B5EF4-FFF2-40B4-BE49-F238E27FC236}">
                <a16:creationId xmlns:a16="http://schemas.microsoft.com/office/drawing/2014/main" id="{B7ADB21F-E315-4182-B218-7886AF368F56}"/>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256681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49269"/>
            <a:ext cx="12192000" cy="891019"/>
          </a:xfrm>
          <a:solidFill>
            <a:schemeClr val="bg1">
              <a:lumMod val="85000"/>
            </a:schemeClr>
          </a:solidFill>
        </p:spPr>
        <p:txBody>
          <a:bodyPr/>
          <a:lstStyle>
            <a:lvl1pPr algn="ct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838200" y="1825625"/>
            <a:ext cx="10515600" cy="3560051"/>
          </a:xfrm>
        </p:spPr>
        <p:txBody>
          <a:bodyPr/>
          <a:lstStyle>
            <a:lvl1pPr marL="0" indent="0" algn="ctr">
              <a:buNone/>
              <a:defRPr sz="2800" b="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227B8B-8530-471C-837A-298CF163F19D}" type="datetimeFigureOut">
              <a:rPr lang="en-US" smtClean="0"/>
              <a:t>7/31/2018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cxnSp>
        <p:nvCxnSpPr>
          <p:cNvPr id="11" name="Straight Connector 10"/>
          <p:cNvCxnSpPr/>
          <p:nvPr/>
        </p:nvCxnSpPr>
        <p:spPr>
          <a:xfrm flipV="1">
            <a:off x="3975100" y="3293202"/>
            <a:ext cx="4241800" cy="18472"/>
          </a:xfrm>
          <a:prstGeom prst="line">
            <a:avLst/>
          </a:prstGeom>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91D431F4-9CDD-4411-A07F-5FB0C26DC3BF}"/>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322408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49269"/>
            <a:ext cx="12192000" cy="891019"/>
          </a:xfrm>
          <a:solidFill>
            <a:schemeClr val="bg1">
              <a:lumMod val="85000"/>
            </a:schemeClr>
          </a:solidFill>
        </p:spPr>
        <p:txBody>
          <a:bodyPr/>
          <a:lstStyle>
            <a:lvl1pPr algn="ct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838200" y="1825625"/>
            <a:ext cx="10515600" cy="3560051"/>
          </a:xfrm>
        </p:spPr>
        <p:txBody>
          <a:bodyPr/>
          <a:lstStyle>
            <a:lvl1pPr marL="0" indent="0" algn="l">
              <a:buNone/>
              <a:defRPr sz="2800" b="1"/>
            </a:lvl1pPr>
          </a:lstStyle>
          <a:p>
            <a:pPr lvl="0"/>
            <a:r>
              <a:rPr lang="en-US"/>
              <a:t>Edit Master text styles</a:t>
            </a:r>
          </a:p>
          <a:p>
            <a:pPr lvl="1"/>
            <a:r>
              <a:rPr lang="en-US"/>
              <a:t>Second level</a:t>
            </a:r>
          </a:p>
          <a:p>
            <a:pPr lvl="2"/>
            <a:r>
              <a:rPr lang="en-US"/>
              <a:t>Third level</a:t>
            </a:r>
          </a:p>
        </p:txBody>
      </p:sp>
      <p:sp>
        <p:nvSpPr>
          <p:cNvPr id="4" name="Date Placeholder 3"/>
          <p:cNvSpPr>
            <a:spLocks noGrp="1"/>
          </p:cNvSpPr>
          <p:nvPr>
            <p:ph type="dt" sz="half" idx="10"/>
          </p:nvPr>
        </p:nvSpPr>
        <p:spPr/>
        <p:txBody>
          <a:bodyPr/>
          <a:lstStyle/>
          <a:p>
            <a:fld id="{56227B8B-8530-471C-837A-298CF163F19D}" type="datetimeFigureOut">
              <a:rPr lang="en-US" smtClean="0"/>
              <a:t>7/31/2018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pic>
        <p:nvPicPr>
          <p:cNvPr id="10" name="Picture 9">
            <a:extLst>
              <a:ext uri="{FF2B5EF4-FFF2-40B4-BE49-F238E27FC236}">
                <a16:creationId xmlns:a16="http://schemas.microsoft.com/office/drawing/2014/main" id="{7CF537A8-4861-4FAE-8E42-7684E4C0FE82}"/>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328462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6227B8B-8530-471C-837A-298CF163F19D}" type="datetimeFigureOut">
              <a:rPr lang="en-US" smtClean="0"/>
              <a:t>7/31/2018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E4C8473-95EA-48C2-917D-84A3AF9AB99B}" type="slidenum">
              <a:rPr lang="en-US" smtClean="0"/>
              <a:t>‹#›</a:t>
            </a:fld>
            <a:endParaRPr lang="en-US" dirty="0"/>
          </a:p>
        </p:txBody>
      </p:sp>
    </p:spTree>
    <p:extLst>
      <p:ext uri="{BB962C8B-B14F-4D97-AF65-F5344CB8AC3E}">
        <p14:creationId xmlns:p14="http://schemas.microsoft.com/office/powerpoint/2010/main" val="138973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6227B8B-8530-471C-837A-298CF163F19D}" type="datetimeFigureOut">
              <a:rPr lang="en-US" smtClean="0"/>
              <a:t>7/31/2018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E4C8473-95EA-48C2-917D-84A3AF9AB99B}" type="slidenum">
              <a:rPr lang="en-US" smtClean="0"/>
              <a:t>‹#›</a:t>
            </a:fld>
            <a:endParaRPr lang="en-US" dirty="0"/>
          </a:p>
        </p:txBody>
      </p:sp>
    </p:spTree>
    <p:extLst>
      <p:ext uri="{BB962C8B-B14F-4D97-AF65-F5344CB8AC3E}">
        <p14:creationId xmlns:p14="http://schemas.microsoft.com/office/powerpoint/2010/main" val="32187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227B8B-8530-471C-837A-298CF163F19D}" type="datetimeFigureOut">
              <a:rPr lang="en-US" smtClean="0"/>
              <a:t>7/31/2018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spTree>
    <p:extLst>
      <p:ext uri="{BB962C8B-B14F-4D97-AF65-F5344CB8AC3E}">
        <p14:creationId xmlns:p14="http://schemas.microsoft.com/office/powerpoint/2010/main" val="223672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375830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227B8B-8530-471C-837A-298CF163F19D}" type="datetimeFigureOut">
              <a:rPr lang="en-US" smtClean="0"/>
              <a:t>7/31/2018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spTree>
    <p:extLst>
      <p:ext uri="{BB962C8B-B14F-4D97-AF65-F5344CB8AC3E}">
        <p14:creationId xmlns:p14="http://schemas.microsoft.com/office/powerpoint/2010/main" val="103073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1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2465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fld id="{4E4C8473-95EA-48C2-917D-84A3AF9AB99B}" type="slidenum">
              <a:rPr lang="en-US" smtClean="0"/>
              <a:t>‹#›</a:t>
            </a:fld>
            <a:endParaRPr lang="en-US" dirty="0"/>
          </a:p>
        </p:txBody>
      </p:sp>
    </p:spTree>
    <p:extLst>
      <p:ext uri="{BB962C8B-B14F-4D97-AF65-F5344CB8AC3E}">
        <p14:creationId xmlns:p14="http://schemas.microsoft.com/office/powerpoint/2010/main" val="7691087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227B8B-8530-471C-837A-298CF163F19D}" type="datetimeFigureOut">
              <a:rPr lang="en-US" smtClean="0"/>
              <a:t>7/31/2018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D6D8A-3BAA-40AC-9301-E85BBD1BD5FA}" type="slidenum">
              <a:rPr lang="en-US" smtClean="0"/>
              <a:t>‹#›</a:t>
            </a:fld>
            <a:endParaRPr lang="en-US"/>
          </a:p>
        </p:txBody>
      </p:sp>
      <p:pic>
        <p:nvPicPr>
          <p:cNvPr id="7" name="Picture 6"/>
          <p:cNvPicPr>
            <a:picLocks noChangeAspect="1"/>
          </p:cNvPicPr>
          <p:nvPr/>
        </p:nvPicPr>
        <p:blipFill rotWithShape="1">
          <a:blip r:embed="rId2"/>
          <a:srcRect t="58527"/>
          <a:stretch/>
        </p:blipFill>
        <p:spPr>
          <a:xfrm>
            <a:off x="0" y="6311900"/>
            <a:ext cx="12192000" cy="65634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11900"/>
            <a:ext cx="12192000" cy="658368"/>
          </a:xfrm>
          <a:prstGeom prst="rect">
            <a:avLst/>
          </a:prstGeom>
        </p:spPr>
      </p:pic>
    </p:spTree>
    <p:extLst>
      <p:ext uri="{BB962C8B-B14F-4D97-AF65-F5344CB8AC3E}">
        <p14:creationId xmlns:p14="http://schemas.microsoft.com/office/powerpoint/2010/main" val="415247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8EE8E56-9065-483C-892A-D693B8FDFB13}"/>
              </a:ext>
            </a:extLst>
          </p:cNvPr>
          <p:cNvSpPr>
            <a:spLocks noGrp="1"/>
          </p:cNvSpPr>
          <p:nvPr>
            <p:ph idx="1"/>
          </p:nvPr>
        </p:nvSpPr>
        <p:spPr>
          <a:xfrm>
            <a:off x="838200" y="1825625"/>
            <a:ext cx="10515600" cy="4351338"/>
          </a:xfrm>
        </p:spPr>
        <p:txBody>
          <a:bodyPr/>
          <a:lstStyle>
            <a:lvl1pPr>
              <a:defRPr>
                <a:latin typeface="Segoe Pro" panose="020B0502040504020203" pitchFamily="34" charset="0"/>
              </a:defRPr>
            </a:lvl1pPr>
            <a:lvl2pPr>
              <a:defRPr>
                <a:latin typeface="Segoe Pro Light" panose="020B0302040504020203" pitchFamily="34" charset="0"/>
              </a:defRPr>
            </a:lvl2pPr>
            <a:lvl3pPr>
              <a:defRPr>
                <a:latin typeface="Segoe Pro Light" panose="020B0302040504020203" pitchFamily="34" charset="0"/>
              </a:defRPr>
            </a:lvl3pPr>
            <a:lvl4pPr>
              <a:defRPr>
                <a:latin typeface="Segoe Pro Light" panose="020B0302040504020203" pitchFamily="34" charset="0"/>
              </a:defRPr>
            </a:lvl4pPr>
            <a:lvl5pPr>
              <a:defRPr>
                <a:latin typeface="Segoe Pro Light" panose="020B03020405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a:extLst>
              <a:ext uri="{FF2B5EF4-FFF2-40B4-BE49-F238E27FC236}">
                <a16:creationId xmlns:a16="http://schemas.microsoft.com/office/drawing/2014/main" id="{81F7419D-649A-4B09-BB0E-4C76B70BB1A3}"/>
              </a:ext>
            </a:extLst>
          </p:cNvPr>
          <p:cNvSpPr>
            <a:spLocks noGrp="1"/>
          </p:cNvSpPr>
          <p:nvPr>
            <p:ph type="title"/>
          </p:nvPr>
        </p:nvSpPr>
        <p:spPr>
          <a:xfrm>
            <a:off x="838200" y="365125"/>
            <a:ext cx="10515600" cy="1325563"/>
          </a:xfrm>
        </p:spPr>
        <p:txBody>
          <a:bodyPr/>
          <a:lstStyle>
            <a:lvl1pPr>
              <a:defRPr>
                <a:latin typeface="Segoe Pro Display Light" panose="020B03020405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0212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34498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34498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227B8B-8530-471C-837A-298CF163F19D}" type="datetimeFigureOut">
              <a:rPr lang="en-US" smtClean="0"/>
              <a:t>7/31/2018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BD6D8A-3BAA-40AC-9301-E85BBD1BD5FA}" type="slidenum">
              <a:rPr lang="en-US" smtClean="0"/>
              <a:t>‹#›</a:t>
            </a:fld>
            <a:endParaRPr lang="en-US"/>
          </a:p>
        </p:txBody>
      </p:sp>
      <p:pic>
        <p:nvPicPr>
          <p:cNvPr id="11" name="Picture 10">
            <a:extLst>
              <a:ext uri="{FF2B5EF4-FFF2-40B4-BE49-F238E27FC236}">
                <a16:creationId xmlns:a16="http://schemas.microsoft.com/office/drawing/2014/main" id="{B7ADB21F-E315-4182-B218-7886AF368F56}"/>
              </a:ext>
            </a:extLst>
          </p:cNvPr>
          <p:cNvPicPr>
            <a:picLocks noChangeAspect="1"/>
          </p:cNvPicPr>
          <p:nvPr/>
        </p:nvPicPr>
        <p:blipFill rotWithShape="1">
          <a:blip r:embed="rId2"/>
          <a:srcRect t="58527"/>
          <a:stretch/>
        </p:blipFill>
        <p:spPr>
          <a:xfrm>
            <a:off x="0" y="6339187"/>
            <a:ext cx="12192000" cy="656349"/>
          </a:xfrm>
          <a:prstGeom prst="rect">
            <a:avLst/>
          </a:prstGeom>
        </p:spPr>
      </p:pic>
    </p:spTree>
    <p:extLst>
      <p:ext uri="{BB962C8B-B14F-4D97-AF65-F5344CB8AC3E}">
        <p14:creationId xmlns:p14="http://schemas.microsoft.com/office/powerpoint/2010/main" val="39612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49269"/>
            <a:ext cx="12192000" cy="891019"/>
          </a:xfrm>
          <a:solidFill>
            <a:schemeClr val="bg1">
              <a:lumMod val="85000"/>
            </a:schemeClr>
          </a:solidFill>
        </p:spPr>
        <p:txBody>
          <a:bodyPr/>
          <a:lstStyle>
            <a:lvl1pPr algn="ct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838200" y="1825625"/>
            <a:ext cx="10515600" cy="3560051"/>
          </a:xfrm>
        </p:spPr>
        <p:txBody>
          <a:bodyPr/>
          <a:lstStyle>
            <a:lvl1pPr marL="0" indent="0" algn="ctr">
              <a:buNone/>
              <a:defRPr sz="2800" b="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227B8B-8530-471C-837A-298CF163F19D}" type="datetimeFigureOut">
              <a:rPr lang="en-US" smtClean="0"/>
              <a:t>7/31/2018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cxnSp>
        <p:nvCxnSpPr>
          <p:cNvPr id="11" name="Straight Connector 10"/>
          <p:cNvCxnSpPr/>
          <p:nvPr/>
        </p:nvCxnSpPr>
        <p:spPr>
          <a:xfrm flipV="1">
            <a:off x="3975100" y="3293202"/>
            <a:ext cx="4241800" cy="18472"/>
          </a:xfrm>
          <a:prstGeom prst="line">
            <a:avLst/>
          </a:prstGeom>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91D431F4-9CDD-4411-A07F-5FB0C26DC3BF}"/>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167777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49269"/>
            <a:ext cx="12192000" cy="891019"/>
          </a:xfrm>
          <a:solidFill>
            <a:schemeClr val="bg1">
              <a:lumMod val="85000"/>
            </a:schemeClr>
          </a:solidFill>
        </p:spPr>
        <p:txBody>
          <a:bodyPr/>
          <a:lstStyle>
            <a:lvl1pPr algn="ct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838200" y="1825625"/>
            <a:ext cx="10515600" cy="3560051"/>
          </a:xfrm>
        </p:spPr>
        <p:txBody>
          <a:bodyPr/>
          <a:lstStyle>
            <a:lvl1pPr marL="0" indent="0" algn="l">
              <a:buNone/>
              <a:defRPr sz="2800" b="1"/>
            </a:lvl1pPr>
          </a:lstStyle>
          <a:p>
            <a:pPr lvl="0"/>
            <a:r>
              <a:rPr lang="en-US"/>
              <a:t>Edit Master text styles</a:t>
            </a:r>
          </a:p>
          <a:p>
            <a:pPr lvl="1"/>
            <a:r>
              <a:rPr lang="en-US"/>
              <a:t>Second level</a:t>
            </a:r>
          </a:p>
          <a:p>
            <a:pPr lvl="2"/>
            <a:r>
              <a:rPr lang="en-US"/>
              <a:t>Third level</a:t>
            </a:r>
          </a:p>
        </p:txBody>
      </p:sp>
      <p:sp>
        <p:nvSpPr>
          <p:cNvPr id="4" name="Date Placeholder 3"/>
          <p:cNvSpPr>
            <a:spLocks noGrp="1"/>
          </p:cNvSpPr>
          <p:nvPr>
            <p:ph type="dt" sz="half" idx="10"/>
          </p:nvPr>
        </p:nvSpPr>
        <p:spPr/>
        <p:txBody>
          <a:bodyPr/>
          <a:lstStyle/>
          <a:p>
            <a:fld id="{56227B8B-8530-471C-837A-298CF163F19D}" type="datetimeFigureOut">
              <a:rPr lang="en-US" smtClean="0"/>
              <a:t>7/31/2018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pic>
        <p:nvPicPr>
          <p:cNvPr id="10" name="Picture 9">
            <a:extLst>
              <a:ext uri="{FF2B5EF4-FFF2-40B4-BE49-F238E27FC236}">
                <a16:creationId xmlns:a16="http://schemas.microsoft.com/office/drawing/2014/main" id="{7CF537A8-4861-4FAE-8E42-7684E4C0FE82}"/>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169300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6227B8B-8530-471C-837A-298CF163F19D}" type="datetimeFigureOut">
              <a:rPr lang="en-US" smtClean="0"/>
              <a:t>7/31/2018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4C8473-95EA-48C2-917D-84A3AF9AB99B}" type="slidenum">
              <a:rPr lang="en-US" smtClean="0"/>
              <a:t>‹#›</a:t>
            </a:fld>
            <a:endParaRPr lang="en-US" dirty="0"/>
          </a:p>
        </p:txBody>
      </p:sp>
    </p:spTree>
    <p:extLst>
      <p:ext uri="{BB962C8B-B14F-4D97-AF65-F5344CB8AC3E}">
        <p14:creationId xmlns:p14="http://schemas.microsoft.com/office/powerpoint/2010/main" val="16023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6227B8B-8530-471C-837A-298CF163F19D}" type="datetimeFigureOut">
              <a:rPr lang="en-US" smtClean="0"/>
              <a:t>7/31/2018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BD6D8A-3BAA-40AC-9301-E85BBD1BD5FA}" type="slidenum">
              <a:rPr lang="en-US" smtClean="0"/>
              <a:t>‹#›</a:t>
            </a:fld>
            <a:endParaRPr lang="en-US"/>
          </a:p>
        </p:txBody>
      </p:sp>
    </p:spTree>
    <p:extLst>
      <p:ext uri="{BB962C8B-B14F-4D97-AF65-F5344CB8AC3E}">
        <p14:creationId xmlns:p14="http://schemas.microsoft.com/office/powerpoint/2010/main" val="2020859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2091698"/>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227B8B-8530-471C-837A-298CF163F19D}" type="datetimeFigureOut">
              <a:rPr lang="en-US" smtClean="0"/>
              <a:t>7/31/2018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spTree>
    <p:extLst>
      <p:ext uri="{BB962C8B-B14F-4D97-AF65-F5344CB8AC3E}">
        <p14:creationId xmlns:p14="http://schemas.microsoft.com/office/powerpoint/2010/main" val="166605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227B8B-8530-471C-837A-298CF163F19D}" type="datetimeFigureOut">
              <a:rPr lang="en-US" smtClean="0"/>
              <a:t>7/31/2018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spTree>
    <p:extLst>
      <p:ext uri="{BB962C8B-B14F-4D97-AF65-F5344CB8AC3E}">
        <p14:creationId xmlns:p14="http://schemas.microsoft.com/office/powerpoint/2010/main" val="380482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1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1037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cSld name="6_Title Only">
    <p:bg>
      <p:bgPr>
        <a:solidFill>
          <a:srgbClr val="FFBC0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Segoe Pro Display" panose="020B0502040504020203" pitchFamily="34"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28089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381837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883840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7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55318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YelloTop">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E5B84D-2CD1-485B-A0A4-55B0FD5F47D7}"/>
              </a:ext>
            </a:extLst>
          </p:cNvPr>
          <p:cNvSpPr>
            <a:spLocks noGrp="1"/>
          </p:cNvSpPr>
          <p:nvPr>
            <p:ph type="ftr" sz="quarter" idx="12"/>
          </p:nvPr>
        </p:nvSpPr>
        <p:spPr>
          <a:xfrm>
            <a:off x="3684916" y="6608574"/>
            <a:ext cx="4114800" cy="365125"/>
          </a:xfrm>
        </p:spPr>
        <p:txBody>
          <a:bodyPr/>
          <a:lstStyle/>
          <a:p>
            <a:endParaRPr lang="en-US" dirty="0"/>
          </a:p>
        </p:txBody>
      </p:sp>
      <p:sp>
        <p:nvSpPr>
          <p:cNvPr id="4" name="Rectangle 3">
            <a:extLst>
              <a:ext uri="{FF2B5EF4-FFF2-40B4-BE49-F238E27FC236}">
                <a16:creationId xmlns:a16="http://schemas.microsoft.com/office/drawing/2014/main" id="{B105ECDD-6DF3-4298-A5E1-1DA8C7810A7A}"/>
              </a:ext>
            </a:extLst>
          </p:cNvPr>
          <p:cNvSpPr/>
          <p:nvPr/>
        </p:nvSpPr>
        <p:spPr>
          <a:xfrm>
            <a:off x="1729" y="0"/>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8" name="Title 7">
            <a:extLst>
              <a:ext uri="{FF2B5EF4-FFF2-40B4-BE49-F238E27FC236}">
                <a16:creationId xmlns:a16="http://schemas.microsoft.com/office/drawing/2014/main" id="{1DA1C713-C847-4F95-88C5-790B16E13B6D}"/>
              </a:ext>
            </a:extLst>
          </p:cNvPr>
          <p:cNvSpPr>
            <a:spLocks noGrp="1"/>
          </p:cNvSpPr>
          <p:nvPr>
            <p:ph type="title"/>
          </p:nvPr>
        </p:nvSpPr>
        <p:spPr>
          <a:xfrm>
            <a:off x="26189" y="66863"/>
            <a:ext cx="10259653" cy="561305"/>
          </a:xfrm>
        </p:spPr>
        <p:txBody>
          <a:bodyPr>
            <a:normAutofit/>
          </a:bodyPr>
          <a:lstStyle>
            <a:lvl1pPr>
              <a:defRPr sz="4000"/>
            </a:lvl1pPr>
          </a:lstStyle>
          <a:p>
            <a:r>
              <a:rPr lang="en-US"/>
              <a:t>Click to edit Master title style</a:t>
            </a:r>
            <a:endParaRPr lang="en-US" dirty="0"/>
          </a:p>
        </p:txBody>
      </p:sp>
      <p:pic>
        <p:nvPicPr>
          <p:cNvPr id="12" name="Picture 11">
            <a:extLst>
              <a:ext uri="{FF2B5EF4-FFF2-40B4-BE49-F238E27FC236}">
                <a16:creationId xmlns:a16="http://schemas.microsoft.com/office/drawing/2014/main" id="{558F2B44-7E11-4921-A2C5-A96B266E12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1925" y="54282"/>
            <a:ext cx="573886" cy="573886"/>
          </a:xfrm>
          <a:prstGeom prst="rect">
            <a:avLst/>
          </a:prstGeom>
        </p:spPr>
      </p:pic>
      <p:sp>
        <p:nvSpPr>
          <p:cNvPr id="14" name="Text Placeholder 13">
            <a:extLst>
              <a:ext uri="{FF2B5EF4-FFF2-40B4-BE49-F238E27FC236}">
                <a16:creationId xmlns:a16="http://schemas.microsoft.com/office/drawing/2014/main" id="{D587DD01-0CDD-4355-AB7D-1405BC9E9AFA}"/>
              </a:ext>
            </a:extLst>
          </p:cNvPr>
          <p:cNvSpPr>
            <a:spLocks noGrp="1"/>
          </p:cNvSpPr>
          <p:nvPr>
            <p:ph type="body" sz="quarter" idx="13"/>
          </p:nvPr>
        </p:nvSpPr>
        <p:spPr>
          <a:xfrm>
            <a:off x="104775" y="1028700"/>
            <a:ext cx="10180638" cy="4305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C21E76D4-CA3E-44B8-BA44-959B009AF5AF}"/>
              </a:ext>
            </a:extLst>
          </p:cNvPr>
          <p:cNvPicPr>
            <a:picLocks noChangeAspect="1"/>
          </p:cNvPicPr>
          <p:nvPr userDrawn="1"/>
        </p:nvPicPr>
        <p:blipFill rotWithShape="1">
          <a:blip r:embed="rId3"/>
          <a:srcRect t="58527"/>
          <a:stretch/>
        </p:blipFill>
        <p:spPr>
          <a:xfrm>
            <a:off x="26189" y="6317350"/>
            <a:ext cx="12192000" cy="656349"/>
          </a:xfrm>
          <a:prstGeom prst="rect">
            <a:avLst/>
          </a:prstGeom>
        </p:spPr>
      </p:pic>
    </p:spTree>
    <p:extLst>
      <p:ext uri="{BB962C8B-B14F-4D97-AF65-F5344CB8AC3E}">
        <p14:creationId xmlns:p14="http://schemas.microsoft.com/office/powerpoint/2010/main" val="1388184519"/>
      </p:ext>
    </p:extLst>
  </p:cSld>
  <p:clrMapOvr>
    <a:overrideClrMapping bg1="lt1" tx1="dk1" bg2="lt2" tx2="dk2" accent1="accent1" accent2="accent2" accent3="accent3" accent4="accent4" accent5="accent5" accent6="accent6" hlink="hlink" folHlink="folHlink"/>
  </p:clrMapOvr>
  <p:transition spd="med">
    <p:fade/>
  </p:transition>
  <p:hf sldNum="0"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6227B8B-8530-471C-837A-298CF163F19D}" type="datetimeFigureOut">
              <a:rPr lang="en-US" smtClean="0"/>
              <a:t>7/31/2018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D6D8A-3BAA-40AC-9301-E85BBD1BD5FA}" type="slidenum">
              <a:rPr lang="en-US" smtClean="0"/>
              <a:t>‹#›</a:t>
            </a:fld>
            <a:endParaRPr lang="en-US"/>
          </a:p>
        </p:txBody>
      </p:sp>
      <p:pic>
        <p:nvPicPr>
          <p:cNvPr id="7" name="Picture 6"/>
          <p:cNvPicPr>
            <a:picLocks noChangeAspect="1"/>
          </p:cNvPicPr>
          <p:nvPr/>
        </p:nvPicPr>
        <p:blipFill rotWithShape="1">
          <a:blip r:embed="rId2"/>
          <a:srcRect t="58527"/>
          <a:stretch/>
        </p:blipFill>
        <p:spPr>
          <a:xfrm>
            <a:off x="0" y="6311900"/>
            <a:ext cx="12192000" cy="65634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11900"/>
            <a:ext cx="12192000" cy="658368"/>
          </a:xfrm>
          <a:prstGeom prst="rect">
            <a:avLst/>
          </a:prstGeom>
        </p:spPr>
      </p:pic>
    </p:spTree>
    <p:extLst>
      <p:ext uri="{BB962C8B-B14F-4D97-AF65-F5344CB8AC3E}">
        <p14:creationId xmlns:p14="http://schemas.microsoft.com/office/powerpoint/2010/main" val="2157272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8EE8E56-9065-483C-892A-D693B8FDFB13}"/>
              </a:ext>
            </a:extLst>
          </p:cNvPr>
          <p:cNvSpPr>
            <a:spLocks noGrp="1"/>
          </p:cNvSpPr>
          <p:nvPr>
            <p:ph idx="1"/>
          </p:nvPr>
        </p:nvSpPr>
        <p:spPr>
          <a:xfrm>
            <a:off x="838200" y="1825625"/>
            <a:ext cx="10515600" cy="4351338"/>
          </a:xfrm>
        </p:spPr>
        <p:txBody>
          <a:bodyPr/>
          <a:lstStyle>
            <a:lvl1pPr>
              <a:defRPr>
                <a:latin typeface="Segoe Pro" panose="020B0502040504020203" pitchFamily="34" charset="0"/>
              </a:defRPr>
            </a:lvl1pPr>
            <a:lvl2pPr>
              <a:defRPr>
                <a:latin typeface="Segoe Pro Light" panose="020B0302040504020203" pitchFamily="34" charset="0"/>
              </a:defRPr>
            </a:lvl2pPr>
            <a:lvl3pPr>
              <a:defRPr>
                <a:latin typeface="Segoe Pro Light" panose="020B0302040504020203" pitchFamily="34" charset="0"/>
              </a:defRPr>
            </a:lvl3pPr>
            <a:lvl4pPr>
              <a:defRPr>
                <a:latin typeface="Segoe Pro Light" panose="020B0302040504020203" pitchFamily="34" charset="0"/>
              </a:defRPr>
            </a:lvl4pPr>
            <a:lvl5pPr>
              <a:defRPr>
                <a:latin typeface="Segoe Pro Light" panose="020B03020405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81F7419D-649A-4B09-BB0E-4C76B70BB1A3}"/>
              </a:ext>
            </a:extLst>
          </p:cNvPr>
          <p:cNvSpPr>
            <a:spLocks noGrp="1"/>
          </p:cNvSpPr>
          <p:nvPr>
            <p:ph type="title"/>
          </p:nvPr>
        </p:nvSpPr>
        <p:spPr>
          <a:xfrm>
            <a:off x="838200" y="365125"/>
            <a:ext cx="10515600" cy="1325563"/>
          </a:xfrm>
        </p:spPr>
        <p:txBody>
          <a:bodyPr/>
          <a:lstStyle>
            <a:lvl1pPr>
              <a:defRPr>
                <a:latin typeface="Segoe Pro Display Light" panose="020B0302040504020203" pitchFamily="34" charset="0"/>
              </a:defRPr>
            </a:lvl1pPr>
          </a:lstStyle>
          <a:p>
            <a:r>
              <a:rPr lang="en-US" dirty="0"/>
              <a:t>Click to edit Master title style</a:t>
            </a:r>
          </a:p>
        </p:txBody>
      </p:sp>
    </p:spTree>
    <p:extLst>
      <p:ext uri="{BB962C8B-B14F-4D97-AF65-F5344CB8AC3E}">
        <p14:creationId xmlns:p14="http://schemas.microsoft.com/office/powerpoint/2010/main" val="386471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788131"/>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344980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344980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6227B8B-8530-471C-837A-298CF163F19D}" type="datetimeFigureOut">
              <a:rPr lang="en-US" smtClean="0"/>
              <a:t>7/31/2018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BD6D8A-3BAA-40AC-9301-E85BBD1BD5FA}" type="slidenum">
              <a:rPr lang="en-US" smtClean="0"/>
              <a:t>‹#›</a:t>
            </a:fld>
            <a:endParaRPr lang="en-US"/>
          </a:p>
        </p:txBody>
      </p:sp>
      <p:pic>
        <p:nvPicPr>
          <p:cNvPr id="11" name="Picture 10">
            <a:extLst>
              <a:ext uri="{FF2B5EF4-FFF2-40B4-BE49-F238E27FC236}">
                <a16:creationId xmlns:a16="http://schemas.microsoft.com/office/drawing/2014/main" id="{B7ADB21F-E315-4182-B218-7886AF368F56}"/>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185610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49269"/>
            <a:ext cx="12192000" cy="891019"/>
          </a:xfrm>
          <a:solidFill>
            <a:schemeClr val="bg1">
              <a:lumMod val="85000"/>
            </a:schemeClr>
          </a:solidFill>
        </p:spPr>
        <p:txBody>
          <a:bodyPr/>
          <a:lstStyle>
            <a:lvl1pPr algn="ct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838200" y="1825625"/>
            <a:ext cx="10515600" cy="3560051"/>
          </a:xfrm>
        </p:spPr>
        <p:txBody>
          <a:bodyPr/>
          <a:lstStyle>
            <a:lvl1pPr marL="0" indent="0" algn="ctr">
              <a:buNone/>
              <a:defRPr sz="2800" b="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227B8B-8530-471C-837A-298CF163F19D}" type="datetimeFigureOut">
              <a:rPr lang="en-US" smtClean="0"/>
              <a:t>7/31/2018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D6D8A-3BAA-40AC-9301-E85BBD1BD5FA}" type="slidenum">
              <a:rPr lang="en-US" smtClean="0"/>
              <a:t>‹#›</a:t>
            </a:fld>
            <a:endParaRPr lang="en-US"/>
          </a:p>
        </p:txBody>
      </p:sp>
      <p:cxnSp>
        <p:nvCxnSpPr>
          <p:cNvPr id="11" name="Straight Connector 10"/>
          <p:cNvCxnSpPr/>
          <p:nvPr/>
        </p:nvCxnSpPr>
        <p:spPr>
          <a:xfrm flipV="1">
            <a:off x="3975100" y="3293202"/>
            <a:ext cx="4241800" cy="18472"/>
          </a:xfrm>
          <a:prstGeom prst="line">
            <a:avLst/>
          </a:prstGeom>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91D431F4-9CDD-4411-A07F-5FB0C26DC3BF}"/>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134323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49269"/>
            <a:ext cx="12192000" cy="891019"/>
          </a:xfrm>
          <a:solidFill>
            <a:schemeClr val="bg1">
              <a:lumMod val="85000"/>
            </a:schemeClr>
          </a:solidFill>
        </p:spPr>
        <p:txBody>
          <a:bodyPr/>
          <a:lstStyle>
            <a:lvl1pPr algn="ct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838200" y="1825625"/>
            <a:ext cx="10515600" cy="3560051"/>
          </a:xfrm>
        </p:spPr>
        <p:txBody>
          <a:bodyPr/>
          <a:lstStyle>
            <a:lvl1pPr marL="0" indent="0" algn="l">
              <a:buNone/>
              <a:defRPr sz="2800" b="1"/>
            </a:lvl1pPr>
          </a:lstStyle>
          <a:p>
            <a:pPr lvl="0"/>
            <a:r>
              <a:rPr lang="en-US"/>
              <a:t>Edit Master text styles</a:t>
            </a:r>
          </a:p>
          <a:p>
            <a:pPr lvl="1"/>
            <a:r>
              <a:rPr lang="en-US"/>
              <a:t>Second level</a:t>
            </a:r>
          </a:p>
          <a:p>
            <a:pPr lvl="2"/>
            <a:r>
              <a:rPr lang="en-US"/>
              <a:t>Third level</a:t>
            </a:r>
          </a:p>
        </p:txBody>
      </p:sp>
      <p:sp>
        <p:nvSpPr>
          <p:cNvPr id="4" name="Date Placeholder 3"/>
          <p:cNvSpPr>
            <a:spLocks noGrp="1"/>
          </p:cNvSpPr>
          <p:nvPr>
            <p:ph type="dt" sz="half" idx="10"/>
          </p:nvPr>
        </p:nvSpPr>
        <p:spPr/>
        <p:txBody>
          <a:bodyPr/>
          <a:lstStyle/>
          <a:p>
            <a:fld id="{56227B8B-8530-471C-837A-298CF163F19D}" type="datetimeFigureOut">
              <a:rPr lang="en-US" smtClean="0"/>
              <a:t>7/31/2018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D6D8A-3BAA-40AC-9301-E85BBD1BD5FA}" type="slidenum">
              <a:rPr lang="en-US" smtClean="0"/>
              <a:t>‹#›</a:t>
            </a:fld>
            <a:endParaRPr lang="en-US"/>
          </a:p>
        </p:txBody>
      </p:sp>
      <p:pic>
        <p:nvPicPr>
          <p:cNvPr id="10" name="Picture 9">
            <a:extLst>
              <a:ext uri="{FF2B5EF4-FFF2-40B4-BE49-F238E27FC236}">
                <a16:creationId xmlns:a16="http://schemas.microsoft.com/office/drawing/2014/main" id="{7CF537A8-4861-4FAE-8E42-7684E4C0FE82}"/>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3503636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6227B8B-8530-471C-837A-298CF163F19D}" type="datetimeFigureOut">
              <a:rPr lang="en-US" smtClean="0"/>
              <a:t>7/31/2018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BD6D8A-3BAA-40AC-9301-E85BBD1BD5FA}" type="slidenum">
              <a:rPr lang="en-US" smtClean="0"/>
              <a:t>‹#›</a:t>
            </a:fld>
            <a:endParaRPr lang="en-US"/>
          </a:p>
        </p:txBody>
      </p:sp>
    </p:spTree>
    <p:extLst>
      <p:ext uri="{BB962C8B-B14F-4D97-AF65-F5344CB8AC3E}">
        <p14:creationId xmlns:p14="http://schemas.microsoft.com/office/powerpoint/2010/main" val="104559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6227B8B-8530-471C-837A-298CF163F19D}" type="datetimeFigureOut">
              <a:rPr lang="en-US" smtClean="0"/>
              <a:t>7/31/2018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BD6D8A-3BAA-40AC-9301-E85BBD1BD5FA}" type="slidenum">
              <a:rPr lang="en-US" smtClean="0"/>
              <a:t>‹#›</a:t>
            </a:fld>
            <a:endParaRPr lang="en-US"/>
          </a:p>
        </p:txBody>
      </p:sp>
    </p:spTree>
    <p:extLst>
      <p:ext uri="{BB962C8B-B14F-4D97-AF65-F5344CB8AC3E}">
        <p14:creationId xmlns:p14="http://schemas.microsoft.com/office/powerpoint/2010/main" val="267217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6227B8B-8530-471C-837A-298CF163F19D}" type="datetimeFigureOut">
              <a:rPr lang="en-US" smtClean="0"/>
              <a:t>7/31/2018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D6D8A-3BAA-40AC-9301-E85BBD1BD5FA}" type="slidenum">
              <a:rPr lang="en-US" smtClean="0"/>
              <a:t>‹#›</a:t>
            </a:fld>
            <a:endParaRPr lang="en-US"/>
          </a:p>
        </p:txBody>
      </p:sp>
    </p:spTree>
    <p:extLst>
      <p:ext uri="{BB962C8B-B14F-4D97-AF65-F5344CB8AC3E}">
        <p14:creationId xmlns:p14="http://schemas.microsoft.com/office/powerpoint/2010/main" val="425322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6227B8B-8530-471C-837A-298CF163F19D}" type="datetimeFigureOut">
              <a:rPr lang="en-US" smtClean="0"/>
              <a:t>7/31/2018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D6D8A-3BAA-40AC-9301-E85BBD1BD5FA}" type="slidenum">
              <a:rPr lang="en-US" smtClean="0"/>
              <a:t>‹#›</a:t>
            </a:fld>
            <a:endParaRPr lang="en-US"/>
          </a:p>
        </p:txBody>
      </p:sp>
    </p:spTree>
    <p:extLst>
      <p:ext uri="{BB962C8B-B14F-4D97-AF65-F5344CB8AC3E}">
        <p14:creationId xmlns:p14="http://schemas.microsoft.com/office/powerpoint/2010/main" val="106957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1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29254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YelloTop">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E5B84D-2CD1-485B-A0A4-55B0FD5F47D7}"/>
              </a:ext>
            </a:extLst>
          </p:cNvPr>
          <p:cNvSpPr>
            <a:spLocks noGrp="1"/>
          </p:cNvSpPr>
          <p:nvPr>
            <p:ph type="ftr" sz="quarter" idx="12"/>
          </p:nvPr>
        </p:nvSpPr>
        <p:spPr/>
        <p:txBody>
          <a:bodyPr/>
          <a:lstStyle/>
          <a:p>
            <a:r>
              <a:rPr lang="en-US" dirty="0"/>
              <a:t>© 2017 Microsoft. All rights reserved.</a:t>
            </a:r>
          </a:p>
        </p:txBody>
      </p:sp>
      <p:sp>
        <p:nvSpPr>
          <p:cNvPr id="4" name="Rectangle 3">
            <a:extLst>
              <a:ext uri="{FF2B5EF4-FFF2-40B4-BE49-F238E27FC236}">
                <a16:creationId xmlns:a16="http://schemas.microsoft.com/office/drawing/2014/main" id="{B105ECDD-6DF3-4298-A5E1-1DA8C7810A7A}"/>
              </a:ext>
            </a:extLst>
          </p:cNvPr>
          <p:cNvSpPr/>
          <p:nvPr userDrawn="1"/>
        </p:nvSpPr>
        <p:spPr>
          <a:xfrm>
            <a:off x="1729" y="0"/>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8" name="Title 7">
            <a:extLst>
              <a:ext uri="{FF2B5EF4-FFF2-40B4-BE49-F238E27FC236}">
                <a16:creationId xmlns:a16="http://schemas.microsoft.com/office/drawing/2014/main" id="{1DA1C713-C847-4F95-88C5-790B16E13B6D}"/>
              </a:ext>
            </a:extLst>
          </p:cNvPr>
          <p:cNvSpPr>
            <a:spLocks noGrp="1"/>
          </p:cNvSpPr>
          <p:nvPr>
            <p:ph type="title"/>
          </p:nvPr>
        </p:nvSpPr>
        <p:spPr>
          <a:xfrm>
            <a:off x="26189" y="66863"/>
            <a:ext cx="10259653" cy="561305"/>
          </a:xfrm>
        </p:spPr>
        <p:txBody>
          <a:bodyPr>
            <a:normAutofit/>
          </a:bodyPr>
          <a:lstStyle>
            <a:lvl1pPr>
              <a:defRPr sz="4000"/>
            </a:lvl1pPr>
          </a:lstStyle>
          <a:p>
            <a:r>
              <a:rPr lang="en-US" dirty="0"/>
              <a:t>Click to edit Master title style</a:t>
            </a:r>
          </a:p>
        </p:txBody>
      </p:sp>
      <p:pic>
        <p:nvPicPr>
          <p:cNvPr id="12" name="Picture 11">
            <a:extLst>
              <a:ext uri="{FF2B5EF4-FFF2-40B4-BE49-F238E27FC236}">
                <a16:creationId xmlns:a16="http://schemas.microsoft.com/office/drawing/2014/main" id="{558F2B44-7E11-4921-A2C5-A96B266E12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91925" y="54282"/>
            <a:ext cx="573886" cy="573886"/>
          </a:xfrm>
          <a:prstGeom prst="rect">
            <a:avLst/>
          </a:prstGeom>
        </p:spPr>
      </p:pic>
      <p:sp>
        <p:nvSpPr>
          <p:cNvPr id="14" name="Text Placeholder 13">
            <a:extLst>
              <a:ext uri="{FF2B5EF4-FFF2-40B4-BE49-F238E27FC236}">
                <a16:creationId xmlns:a16="http://schemas.microsoft.com/office/drawing/2014/main" id="{D587DD01-0CDD-4355-AB7D-1405BC9E9AFA}"/>
              </a:ext>
            </a:extLst>
          </p:cNvPr>
          <p:cNvSpPr>
            <a:spLocks noGrp="1"/>
          </p:cNvSpPr>
          <p:nvPr>
            <p:ph type="body" sz="quarter" idx="13"/>
          </p:nvPr>
        </p:nvSpPr>
        <p:spPr>
          <a:xfrm>
            <a:off x="104775" y="1028700"/>
            <a:ext cx="10180638" cy="43053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7A8F4CBD-CB15-40DF-93B5-99EC893F40B8}"/>
              </a:ext>
            </a:extLst>
          </p:cNvPr>
          <p:cNvPicPr>
            <a:picLocks noChangeAspect="1"/>
          </p:cNvPicPr>
          <p:nvPr userDrawn="1"/>
        </p:nvPicPr>
        <p:blipFill rotWithShape="1">
          <a:blip r:embed="rId3"/>
          <a:srcRect t="58527"/>
          <a:stretch/>
        </p:blipFill>
        <p:spPr>
          <a:xfrm>
            <a:off x="26189" y="6287339"/>
            <a:ext cx="12192000" cy="656349"/>
          </a:xfrm>
          <a:prstGeom prst="rect">
            <a:avLst/>
          </a:prstGeom>
        </p:spPr>
      </p:pic>
    </p:spTree>
    <p:extLst>
      <p:ext uri="{BB962C8B-B14F-4D97-AF65-F5344CB8AC3E}">
        <p14:creationId xmlns:p14="http://schemas.microsoft.com/office/powerpoint/2010/main" val="141962943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userDrawn="1">
  <p:cSld name="6_Title Only">
    <p:bg>
      <p:bgPr>
        <a:solidFill>
          <a:srgbClr val="FFBC0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dirty="0"/>
              <a:t>Click to edit Master title style</a:t>
            </a:r>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Segoe Pro Display" panose="020B0502040504020203" pitchFamily="34"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2234400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0255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81294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749849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p:nvPicPr>
        <p:blipFill rotWithShape="1">
          <a:blip r:embed="rId2">
            <a:alphaModFix/>
            <a:extLst>
              <a:ext uri="{28A0092B-C50C-407E-A947-70E740481C1C}">
                <a14:useLocalDpi xmlns:a14="http://schemas.microsoft.com/office/drawing/2010/main" val="0"/>
              </a:ext>
            </a:extLst>
          </a:blip>
          <a:srcRect/>
          <a:stretch/>
        </p:blipFill>
        <p:spPr>
          <a:xfrm>
            <a:off x="1" y="0"/>
            <a:ext cx="12221569" cy="6858000"/>
          </a:xfrm>
          <a:prstGeom prst="rect">
            <a:avLst/>
          </a:prstGeom>
        </p:spPr>
      </p:pic>
    </p:spTree>
    <p:extLst>
      <p:ext uri="{BB962C8B-B14F-4D97-AF65-F5344CB8AC3E}">
        <p14:creationId xmlns:p14="http://schemas.microsoft.com/office/powerpoint/2010/main" val="1356692508"/>
      </p:ext>
    </p:extLst>
  </p:cSld>
  <p:clrMapOvr>
    <a:masterClrMapping/>
  </p:clrMapOvr>
  <p:transition spd="med">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66173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11023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04694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30520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9316095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36070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6390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50472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4644412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30017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lvl1pPr defTabSz="913505" fontAlgn="base">
              <a:spcBef>
                <a:spcPct val="0"/>
              </a:spcBef>
              <a:spcAft>
                <a:spcPct val="0"/>
              </a:spcAft>
              <a:defRPr>
                <a:solidFill>
                  <a:srgbClr val="002050"/>
                </a:solidFill>
              </a:defRPr>
            </a:lvl1pPr>
          </a:lstStyle>
          <a:p>
            <a:fld id="{4E4C8473-95EA-48C2-917D-84A3AF9AB99B}" type="slidenum">
              <a:rPr lang="en-US" smtClean="0"/>
              <a:t>‹#›</a:t>
            </a:fld>
            <a:endParaRPr lang="en-US" dirty="0"/>
          </a:p>
        </p:txBody>
      </p:sp>
    </p:spTree>
    <p:extLst>
      <p:ext uri="{BB962C8B-B14F-4D97-AF65-F5344CB8AC3E}">
        <p14:creationId xmlns:p14="http://schemas.microsoft.com/office/powerpoint/2010/main" val="298246907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3939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6947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495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58742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142288145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08923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3"/>
            <a:ext cx="10258286" cy="1686801"/>
          </a:xfrm>
          <a:prstGeom prst="rect">
            <a:avLst/>
          </a:prstGeom>
        </p:spPr>
        <p:txBody>
          <a:bodyPr lIns="146304" tIns="91440" rIns="146304" bIns="91440"/>
          <a:lstStyle>
            <a:lvl1pPr algn="l">
              <a:defRPr sz="5880">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25631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6">
                <a:solidFill>
                  <a:schemeClr val="tx2"/>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43709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200970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a:t>Click to edit Master text styles</a:t>
            </a:r>
          </a:p>
        </p:txBody>
      </p:sp>
    </p:spTree>
    <p:extLst>
      <p:ext uri="{BB962C8B-B14F-4D97-AF65-F5344CB8AC3E}">
        <p14:creationId xmlns:p14="http://schemas.microsoft.com/office/powerpoint/2010/main" val="11210016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fld id="{4E4C8473-95EA-48C2-917D-84A3AF9AB99B}" type="slidenum">
              <a:rPr lang="en-US" smtClean="0"/>
              <a:t>‹#›</a:t>
            </a:fld>
            <a:endParaRPr lang="en-US" dirty="0"/>
          </a:p>
        </p:txBody>
      </p:sp>
    </p:spTree>
    <p:extLst>
      <p:ext uri="{BB962C8B-B14F-4D97-AF65-F5344CB8AC3E}">
        <p14:creationId xmlns:p14="http://schemas.microsoft.com/office/powerpoint/2010/main" val="392818520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98570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9439870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828765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814938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251999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prstClr val="black">
                        <a:alpha val="50000"/>
                      </a:prstClr>
                    </a:gs>
                    <a:gs pos="86000">
                      <a:prstClr val="black">
                        <a:alpha val="50000"/>
                      </a:prst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9161298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058FE3BD-31B0-4B66-8D01-B66C300182B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123202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610788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r>
              <a:rPr lang="en-US" dirty="0"/>
              <a:t>Click icon to add picture</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205379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68577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fld id="{4E4C8473-95EA-48C2-917D-84A3AF9AB99B}" type="slidenum">
              <a:rPr lang="en-US" smtClean="0"/>
              <a:t>‹#›</a:t>
            </a:fld>
            <a:endParaRPr lang="en-US" dirty="0"/>
          </a:p>
        </p:txBody>
      </p:sp>
      <p:sp>
        <p:nvSpPr>
          <p:cNvPr id="4" name="Rectangle 3">
            <a:extLst>
              <a:ext uri="{FF2B5EF4-FFF2-40B4-BE49-F238E27FC236}">
                <a16:creationId xmlns:a16="http://schemas.microsoft.com/office/drawing/2014/main" id="{7A9C2BEA-8C36-4CFC-AB49-6D0939C00895}"/>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519372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766911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239" y="2104753"/>
            <a:ext cx="6276530" cy="875413"/>
          </a:xfrm>
          <a:noFill/>
        </p:spPr>
        <p:txBody>
          <a:bodyPr lIns="146304" tIns="91440" rIns="146304" bIns="91440" anchor="t" anchorCtr="0"/>
          <a:lstStyle>
            <a:lvl1pPr>
              <a:defRPr sz="5293"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7"/>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215193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18667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55266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592999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092415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264399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896224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679126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258803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pic>
        <p:nvPicPr>
          <p:cNvPr id="2" name="Picture 5" descr="stock-photo-22453217-datra insights FP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232" y="0"/>
            <a:ext cx="12212232"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bwMode="auto">
          <a:xfrm rot="16200000">
            <a:off x="4436204"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EF2BB8C9-C80C-4E6E-8083-67CFCE77228A}"/>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97933084"/>
      </p:ext>
    </p:extLst>
  </p:cSld>
  <p:clrMapOvr>
    <a:masterClrMapping/>
  </p:clrMapOvr>
  <p:transition spd="med">
    <p:wipe dir="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890773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815560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36587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384166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45574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72465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0577913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40269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913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28260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3" name="Rectangle 2">
            <a:extLst>
              <a:ext uri="{FF2B5EF4-FFF2-40B4-BE49-F238E27FC236}">
                <a16:creationId xmlns:a16="http://schemas.microsoft.com/office/drawing/2014/main" id="{7C16C306-E1C3-45CA-B97A-0B98CB6C2C77}"/>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17287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5439161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1185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155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714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708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47454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321728970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85511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3"/>
            <a:ext cx="10258286" cy="1686801"/>
          </a:xfrm>
          <a:prstGeom prst="rect">
            <a:avLst/>
          </a:prstGeom>
        </p:spPr>
        <p:txBody>
          <a:bodyPr lIns="146304" tIns="91440" rIns="146304" bIns="91440"/>
          <a:lstStyle>
            <a:lvl1pPr algn="l">
              <a:defRPr sz="5880">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147624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6">
                <a:solidFill>
                  <a:schemeClr val="tx2"/>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27638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410561" y="221672"/>
            <a:ext cx="6233021" cy="3404174"/>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410561" y="337271"/>
            <a:ext cx="6418924" cy="1169551"/>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2400" baseline="0" dirty="0">
                <a:solidFill>
                  <a:schemeClr val="tx1">
                    <a:lumMod val="65000"/>
                    <a:lumOff val="35000"/>
                  </a:schemeClr>
                </a:solidFill>
                <a:latin typeface="Segoe UI Semibold" panose="020B0702040204020203" pitchFamily="34" charset="0"/>
                <a:cs typeface="Segoe UI Semibold" panose="020B0702040204020203" pitchFamily="34" charset="0"/>
              </a:rPr>
              <a:t>Power BI Advanced</a:t>
            </a:r>
          </a:p>
          <a:p>
            <a:pPr defTabSz="914099" fontAlgn="base">
              <a:lnSpc>
                <a:spcPct val="90000"/>
              </a:lnSpc>
              <a:spcAft>
                <a:spcPts val="1200"/>
              </a:spcAft>
            </a:pPr>
            <a:r>
              <a:rPr lang="en-US" sz="3600" baseline="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Enhance your Data Model</a:t>
            </a:r>
            <a:endPar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endParaRPr>
          </a:p>
        </p:txBody>
      </p:sp>
      <p:sp>
        <p:nvSpPr>
          <p:cNvPr id="3" name="Subtitle 2"/>
          <p:cNvSpPr>
            <a:spLocks noGrp="1"/>
          </p:cNvSpPr>
          <p:nvPr userDrawn="1">
            <p:ph type="subTitle" idx="1"/>
          </p:nvPr>
        </p:nvSpPr>
        <p:spPr>
          <a:xfrm>
            <a:off x="495208" y="2220900"/>
            <a:ext cx="6063726" cy="994420"/>
          </a:xfrm>
          <a:prstGeom prst="rect">
            <a:avLst/>
          </a:prstGeom>
        </p:spPr>
        <p:txBody>
          <a:bodyPr lIns="182880" tIns="146304" rIns="182880" bIns="146304"/>
          <a:lstStyle>
            <a:lvl1pPr marL="0" indent="0" algn="l">
              <a:lnSpc>
                <a:spcPct val="90000"/>
              </a:lnSpc>
              <a:buNone/>
              <a:defRPr sz="2157" baseline="0">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endParaRPr lang="en-US" dirty="0"/>
          </a:p>
        </p:txBody>
      </p:sp>
      <p:sp>
        <p:nvSpPr>
          <p:cNvPr id="7" name="Rectangle 6">
            <a:extLst>
              <a:ext uri="{FF2B5EF4-FFF2-40B4-BE49-F238E27FC236}">
                <a16:creationId xmlns:a16="http://schemas.microsoft.com/office/drawing/2014/main" id="{75675A05-2A38-469D-AC1F-587FD28D1243}"/>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27050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42876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a:t>Click to edit Master text styles</a:t>
            </a:r>
          </a:p>
        </p:txBody>
      </p:sp>
    </p:spTree>
    <p:extLst>
      <p:ext uri="{BB962C8B-B14F-4D97-AF65-F5344CB8AC3E}">
        <p14:creationId xmlns:p14="http://schemas.microsoft.com/office/powerpoint/2010/main" val="424972369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pic>
        <p:nvPicPr>
          <p:cNvPr id="10" name="Picture 9"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5" name="Picture 14" descr="DataInsights-iStock_000022453217Large.jpg"/>
          <p:cNvPicPr>
            <a:picLocks noChangeAspect="1"/>
          </p:cNvPicPr>
          <p:nvPr/>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8" name="Picture 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Rectangle 18"/>
          <p:cNvSpPr/>
          <p:nvPr/>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20" name="Picture 1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pic>
        <p:nvPicPr>
          <p:cNvPr id="21" name="Picture 20"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22" name="Picture 21" descr="DataInsights-iStock_000022453217Large.jpg"/>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23" name="Picture 9"/>
          <p:cNvPicPr>
            <a:picLocks noChangeAspect="1"/>
          </p:cNvPicPr>
          <p:nvPr userDrawn="1"/>
        </p:nvPicPr>
        <p:blipFill>
          <a:blip r:embed="rId4" cstate="screen">
            <a:extLst>
              <a:ext uri="{28A0092B-C50C-407E-A947-70E740481C1C}">
                <a14:useLocalDpi xmlns:a14="http://schemas.microsoft.com/office/drawing/2010/main" val="0"/>
              </a:ext>
            </a:extLst>
          </a:blip>
          <a:srcRect/>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Rectangle 23"/>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25" name="Picture 24"/>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spTree>
    <p:extLst>
      <p:ext uri="{BB962C8B-B14F-4D97-AF65-F5344CB8AC3E}">
        <p14:creationId xmlns:p14="http://schemas.microsoft.com/office/powerpoint/2010/main" val="325403079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p:nvPicPr>
        <p:blipFill rotWithShape="1">
          <a:blip r:embed="rId2">
            <a:alphaModFix/>
            <a:extLst>
              <a:ext uri="{28A0092B-C50C-407E-A947-70E740481C1C}">
                <a14:useLocalDpi xmlns:a14="http://schemas.microsoft.com/office/drawing/2010/main" val="0"/>
              </a:ext>
            </a:extLst>
          </a:blip>
          <a:srcRect/>
          <a:stretch/>
        </p:blipFill>
        <p:spPr>
          <a:xfrm>
            <a:off x="1" y="0"/>
            <a:ext cx="12221569" cy="6858000"/>
          </a:xfrm>
          <a:prstGeom prst="rect">
            <a:avLst/>
          </a:prstGeom>
        </p:spPr>
      </p:pic>
    </p:spTree>
    <p:extLst>
      <p:ext uri="{BB962C8B-B14F-4D97-AF65-F5344CB8AC3E}">
        <p14:creationId xmlns:p14="http://schemas.microsoft.com/office/powerpoint/2010/main" val="2028804420"/>
      </p:ext>
    </p:extLst>
  </p:cSld>
  <p:clrMapOvr>
    <a:masterClrMapping/>
  </p:clrMapOvr>
  <p:transition spd="med">
    <p:wipe dir="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lvl1pPr defTabSz="913505" fontAlgn="base">
              <a:spcBef>
                <a:spcPct val="0"/>
              </a:spcBef>
              <a:spcAft>
                <a:spcPct val="0"/>
              </a:spcAft>
              <a:defRPr>
                <a:solidFill>
                  <a:srgbClr val="002050"/>
                </a:solidFill>
              </a:defRPr>
            </a:lvl1pPr>
          </a:lstStyle>
          <a:p>
            <a:fld id="{4E4C8473-95EA-48C2-917D-84A3AF9AB99B}" type="slidenum">
              <a:rPr lang="en-US" smtClean="0"/>
              <a:t>‹#›</a:t>
            </a:fld>
            <a:endParaRPr lang="en-US" dirty="0"/>
          </a:p>
        </p:txBody>
      </p:sp>
    </p:spTree>
    <p:extLst>
      <p:ext uri="{BB962C8B-B14F-4D97-AF65-F5344CB8AC3E}">
        <p14:creationId xmlns:p14="http://schemas.microsoft.com/office/powerpoint/2010/main" val="376161721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fld id="{4E4C8473-95EA-48C2-917D-84A3AF9AB99B}" type="slidenum">
              <a:rPr lang="en-US" smtClean="0"/>
              <a:t>‹#›</a:t>
            </a:fld>
            <a:endParaRPr lang="en-US" dirty="0"/>
          </a:p>
        </p:txBody>
      </p:sp>
    </p:spTree>
    <p:extLst>
      <p:ext uri="{BB962C8B-B14F-4D97-AF65-F5344CB8AC3E}">
        <p14:creationId xmlns:p14="http://schemas.microsoft.com/office/powerpoint/2010/main" val="358148364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fld id="{4E4C8473-95EA-48C2-917D-84A3AF9AB99B}" type="slidenum">
              <a:rPr lang="en-US" smtClean="0"/>
              <a:t>‹#›</a:t>
            </a:fld>
            <a:endParaRPr lang="en-US" dirty="0"/>
          </a:p>
        </p:txBody>
      </p:sp>
    </p:spTree>
    <p:extLst>
      <p:ext uri="{BB962C8B-B14F-4D97-AF65-F5344CB8AC3E}">
        <p14:creationId xmlns:p14="http://schemas.microsoft.com/office/powerpoint/2010/main" val="144190691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pic>
        <p:nvPicPr>
          <p:cNvPr id="2" name="Picture 5" descr="stock-photo-22453217-datra insights FP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232" y="0"/>
            <a:ext cx="12212232"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bwMode="auto">
          <a:xfrm rot="16200000">
            <a:off x="4436204"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4820368"/>
      </p:ext>
    </p:extLst>
  </p:cSld>
  <p:clrMapOvr>
    <a:masterClrMapping/>
  </p:clrMapOvr>
  <p:transition spd="med">
    <p:wipe dir="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9306164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b="16523"/>
          <a:stretch/>
        </p:blipFill>
        <p:spPr>
          <a:xfrm>
            <a:off x="0" y="-27709"/>
            <a:ext cx="12382500" cy="6885709"/>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410561" y="221672"/>
            <a:ext cx="6233021" cy="3404174"/>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410561" y="337271"/>
            <a:ext cx="6418924" cy="1834348"/>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3600" baseline="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Power BI</a:t>
            </a:r>
          </a:p>
          <a:p>
            <a:pPr defTabSz="914099" fontAlgn="base">
              <a:lnSpc>
                <a:spcPct val="90000"/>
              </a:lnSpc>
              <a:spcAft>
                <a:spcPts val="1200"/>
              </a:spcAft>
            </a:pPr>
            <a:r>
              <a:rPr lang="en-US" sz="3600" baseline="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Level 200 – Shape Your Data into a Data Model</a:t>
            </a:r>
            <a:endPar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endParaRPr>
          </a:p>
        </p:txBody>
      </p:sp>
      <p:sp>
        <p:nvSpPr>
          <p:cNvPr id="3" name="Subtitle 2"/>
          <p:cNvSpPr>
            <a:spLocks noGrp="1"/>
          </p:cNvSpPr>
          <p:nvPr userDrawn="1">
            <p:ph type="subTitle" idx="1"/>
          </p:nvPr>
        </p:nvSpPr>
        <p:spPr>
          <a:xfrm>
            <a:off x="495208" y="2220900"/>
            <a:ext cx="6063726" cy="994420"/>
          </a:xfrm>
          <a:prstGeom prst="rect">
            <a:avLst/>
          </a:prstGeom>
        </p:spPr>
        <p:txBody>
          <a:bodyPr lIns="182880" tIns="146304" rIns="182880" bIns="146304"/>
          <a:lstStyle>
            <a:lvl1pPr marL="0" indent="0" algn="l">
              <a:lnSpc>
                <a:spcPct val="90000"/>
              </a:lnSpc>
              <a:buNone/>
              <a:defRPr sz="2157" baseline="0">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78585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3"/>
            <a:ext cx="6276530" cy="875413"/>
          </a:xfrm>
          <a:noFill/>
        </p:spPr>
        <p:txBody>
          <a:bodyPr lIns="146304" tIns="91440" rIns="146304" bIns="91440" anchor="t" anchorCtr="0"/>
          <a:lstStyle>
            <a:lvl1pPr>
              <a:defRPr sz="5293"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7"/>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6" y="6121376"/>
            <a:ext cx="1254995" cy="269134"/>
          </a:xfrm>
          <a:prstGeom prst="rect">
            <a:avLst/>
          </a:prstGeom>
        </p:spPr>
      </p:pic>
      <p:sp>
        <p:nvSpPr>
          <p:cNvPr id="7" name="Rectangle 6">
            <a:extLst>
              <a:ext uri="{FF2B5EF4-FFF2-40B4-BE49-F238E27FC236}">
                <a16:creationId xmlns:a16="http://schemas.microsoft.com/office/drawing/2014/main" id="{D805A51E-6D24-493A-8425-46CEBFB31011}"/>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66920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3"/>
            <a:ext cx="6276530" cy="875413"/>
          </a:xfrm>
          <a:noFill/>
        </p:spPr>
        <p:txBody>
          <a:bodyPr lIns="146304" tIns="91440" rIns="146304" bIns="91440" anchor="t" anchorCtr="0"/>
          <a:lstStyle>
            <a:lvl1pPr>
              <a:defRPr sz="5293"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7"/>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271253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378246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302972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14546499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773171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466943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02982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651140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155144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022874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theme" Target="../theme/theme10.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image" Target="../media/image19.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image" Target="../media/image1.png"/><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slideLayout" Target="../slideLayouts/slideLayout37.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theme" Target="../theme/theme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slideLayout" Target="../slideLayouts/slideLayout39.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8"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1.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3.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image" Target="../media/image14.png"/><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theme" Target="../theme/theme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8"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5" Type="http://schemas.openxmlformats.org/officeDocument/2006/relationships/slideLayout" Target="../slideLayouts/slideLayout86.xml"/><Relationship Id="rId10" Type="http://schemas.openxmlformats.org/officeDocument/2006/relationships/image" Target="../media/image14.png"/><Relationship Id="rId4" Type="http://schemas.openxmlformats.org/officeDocument/2006/relationships/slideLayout" Target="../slideLayouts/slideLayout85.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image" Target="../media/image14.png"/><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theme" Target="../theme/theme6.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8"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8.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image" Target="../media/image15.jpg"/><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theme" Target="../theme/theme7.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theme" Target="../theme/theme8.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image" Target="../media/image19.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image" Target="../media/image19.png"/><Relationship Id="rId2" Type="http://schemas.openxmlformats.org/officeDocument/2006/relationships/slideLayout" Target="../slideLayouts/slideLayout144.xml"/><Relationship Id="rId16" Type="http://schemas.openxmlformats.org/officeDocument/2006/relationships/theme" Target="../theme/theme9.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endParaRPr lang="en-US" dirty="0"/>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fld id="{4E4C8473-95EA-48C2-917D-84A3AF9AB99B}" type="slidenum">
              <a:rPr lang="en-US" smtClean="0"/>
              <a:t>‹#›</a:t>
            </a:fld>
            <a:endParaRPr lang="en-US" dirty="0"/>
          </a:p>
        </p:txBody>
      </p:sp>
      <p:pic>
        <p:nvPicPr>
          <p:cNvPr id="6" name="Picture 5"/>
          <p:cNvPicPr>
            <a:picLocks noChangeAspect="1"/>
          </p:cNvPicPr>
          <p:nvPr/>
        </p:nvPicPr>
        <p:blipFill>
          <a:blip r:embed="rId10"/>
          <a:stretch>
            <a:fillRect/>
          </a:stretch>
        </p:blipFill>
        <p:spPr>
          <a:xfrm rot="5400000">
            <a:off x="9302126" y="2991033"/>
            <a:ext cx="6858623" cy="876557"/>
          </a:xfrm>
          <a:prstGeom prst="rect">
            <a:avLst/>
          </a:prstGeom>
        </p:spPr>
      </p:pic>
      <p:sp>
        <p:nvSpPr>
          <p:cNvPr id="7" name="MSIPCMc9b34d029deab98a4b8e87bd" descr="{&quot;HashCode&quot;:-1634785317,&quot;Placement&quot;:&quot;Footer&quot;,&quot;Top&quot;:519.343,&quot;Left&quot;:0.0,&quot;SlideWidth&quot;:960,&quot;SlideHeight&quot;:540}">
            <a:extLst>
              <a:ext uri="{FF2B5EF4-FFF2-40B4-BE49-F238E27FC236}">
                <a16:creationId xmlns:a16="http://schemas.microsoft.com/office/drawing/2014/main" id="{DAD7F1FE-0E70-4710-ABC7-EC83F4EABBF9}"/>
              </a:ext>
            </a:extLst>
          </p:cNvPr>
          <p:cNvSpPr txBox="1"/>
          <p:nvPr userDrawn="1"/>
        </p:nvSpPr>
        <p:spPr>
          <a:xfrm>
            <a:off x="0" y="6595656"/>
            <a:ext cx="2123853" cy="262344"/>
          </a:xfrm>
          <a:prstGeom prst="rect">
            <a:avLst/>
          </a:prstGeom>
          <a:noFill/>
        </p:spPr>
        <p:txBody>
          <a:bodyPr vert="horz" wrap="square" lIns="0" tIns="0" rIns="0" bIns="0" rtlCol="0" anchor="ctr" anchorCtr="1">
            <a:no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9485496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9" r:id="rId6"/>
    <p:sldLayoutId id="2147483675" r:id="rId7"/>
    <p:sldLayoutId id="2147483732" r:id="rId8"/>
  </p:sldLayoutIdLst>
  <p:transition>
    <p:fade/>
  </p:transition>
  <p:hf sldNum="0" hdr="0" ft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E7A5FD-4B6B-444B-80F4-BD8B92D963F6}"/>
              </a:ext>
            </a:extLst>
          </p:cNvPr>
          <p:cNvPicPr>
            <a:picLocks noChangeAspect="1"/>
          </p:cNvPicPr>
          <p:nvPr/>
        </p:nvPicPr>
        <p:blipFill rotWithShape="1">
          <a:blip r:embed="rId14"/>
          <a:srcRect t="58527"/>
          <a:stretch/>
        </p:blipFill>
        <p:spPr>
          <a:xfrm>
            <a:off x="0" y="6311900"/>
            <a:ext cx="12192000" cy="656349"/>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227B8B-8530-471C-837A-298CF163F19D}" type="datetimeFigureOut">
              <a:rPr lang="en-US" smtClean="0"/>
              <a:t>7/31/2018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Pro" panose="020B0502040504020203" pitchFamily="34" charset="0"/>
              </a:defRPr>
            </a:lvl1pPr>
          </a:lstStyle>
          <a:p>
            <a:endParaRPr lang="en-US" dirty="0"/>
          </a:p>
        </p:txBody>
      </p:sp>
      <p:sp>
        <p:nvSpPr>
          <p:cNvPr id="6" name="Slide Number Placeholder 5"/>
          <p:cNvSpPr>
            <a:spLocks noGrp="1"/>
          </p:cNvSpPr>
          <p:nvPr>
            <p:ph type="sldNum" sz="quarter" idx="4"/>
          </p:nvPr>
        </p:nvSpPr>
        <p:spPr>
          <a:xfrm>
            <a:off x="10079179" y="6538912"/>
            <a:ext cx="413327" cy="365125"/>
          </a:xfrm>
          <a:prstGeom prst="rect">
            <a:avLst/>
          </a:prstGeom>
        </p:spPr>
        <p:txBody>
          <a:bodyPr vert="horz" lIns="91440" tIns="45720" rIns="91440" bIns="45720" rtlCol="0" anchor="ctr"/>
          <a:lstStyle>
            <a:lvl1pPr algn="r">
              <a:defRPr sz="1200" b="1">
                <a:solidFill>
                  <a:schemeClr val="tx1"/>
                </a:solidFill>
              </a:defRPr>
            </a:lvl1pPr>
          </a:lstStyle>
          <a:p>
            <a:fld id="{9ABD6D8A-3BAA-40AC-9301-E85BBD1BD5FA}" type="slidenum">
              <a:rPr lang="en-US" smtClean="0"/>
              <a:t>‹#›</a:t>
            </a:fld>
            <a:endParaRPr lang="en-US" dirty="0"/>
          </a:p>
        </p:txBody>
      </p:sp>
    </p:spTree>
    <p:extLst>
      <p:ext uri="{BB962C8B-B14F-4D97-AF65-F5344CB8AC3E}">
        <p14:creationId xmlns:p14="http://schemas.microsoft.com/office/powerpoint/2010/main" val="2918491750"/>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Pro Display Light" panose="020B03020405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3"/>
          <a:stretch>
            <a:fillRect/>
          </a:stretch>
        </p:blipFill>
        <p:spPr>
          <a:xfrm rot="5400000">
            <a:off x="9208748" y="2991034"/>
            <a:ext cx="6858623" cy="876557"/>
          </a:xfrm>
          <a:prstGeom prst="rect">
            <a:avLst/>
          </a:prstGeom>
        </p:spPr>
      </p:pic>
      <p:sp>
        <p:nvSpPr>
          <p:cNvPr id="5" name="MSIPCM126a4487b9df95830b129d1d" descr="{&quot;HashCode&quot;:-1634785317,&quot;Placement&quot;:&quot;Footer&quot;,&quot;Top&quot;:519.343,&quot;Left&quot;:0.0,&quot;SlideWidth&quot;:960,&quot;SlideHeight&quot;:540}">
            <a:extLst>
              <a:ext uri="{FF2B5EF4-FFF2-40B4-BE49-F238E27FC236}">
                <a16:creationId xmlns:a16="http://schemas.microsoft.com/office/drawing/2014/main" id="{3CF08CA8-913B-452D-A7F0-EC636F9C2523}"/>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err="1">
              <a:solidFill>
                <a:srgbClr val="000000"/>
              </a:solidFill>
              <a:latin typeface="Calibri" panose="020F0502020204030204" pitchFamily="34" charset="0"/>
            </a:endParaRPr>
          </a:p>
        </p:txBody>
      </p:sp>
      <p:sp>
        <p:nvSpPr>
          <p:cNvPr id="8" name="Rectangle 7">
            <a:extLst>
              <a:ext uri="{FF2B5EF4-FFF2-40B4-BE49-F238E27FC236}">
                <a16:creationId xmlns:a16="http://schemas.microsoft.com/office/drawing/2014/main" id="{547E4791-3157-4F9E-9464-87492F05F0ED}"/>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827851920"/>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Lst>
  <p:transition>
    <p:fade/>
  </p:transition>
  <p:hf sldNum="0" hdr="0" ftr="0" dt="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367"/>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367"/>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367"/>
            <a:fld id="{46E531C4-134F-48E8-9849-F585F97ECCA2}" type="slidenum">
              <a:rPr lang="en-US" smtClean="0">
                <a:solidFill>
                  <a:prstClr val="black">
                    <a:tint val="75000"/>
                  </a:prstClr>
                </a:solidFill>
              </a:rPr>
              <a:pPr defTabSz="914367"/>
              <a:t>‹#›</a:t>
            </a:fld>
            <a:endParaRPr lang="en-US" dirty="0">
              <a:solidFill>
                <a:prstClr val="black">
                  <a:tint val="75000"/>
                </a:prstClr>
              </a:solidFill>
            </a:endParaRPr>
          </a:p>
        </p:txBody>
      </p:sp>
      <p:pic>
        <p:nvPicPr>
          <p:cNvPr id="7" name="Picture 6"/>
          <p:cNvPicPr>
            <a:picLocks noChangeAspect="1"/>
          </p:cNvPicPr>
          <p:nvPr/>
        </p:nvPicPr>
        <p:blipFill>
          <a:blip r:embed="rId13"/>
          <a:stretch>
            <a:fillRect/>
          </a:stretch>
        </p:blipFill>
        <p:spPr>
          <a:xfrm rot="5400000">
            <a:off x="9302126" y="2991033"/>
            <a:ext cx="6858623" cy="876557"/>
          </a:xfrm>
          <a:prstGeom prst="rect">
            <a:avLst/>
          </a:prstGeom>
        </p:spPr>
      </p:pic>
      <p:sp>
        <p:nvSpPr>
          <p:cNvPr id="9" name="MSIPCMbe9c4d5d910399ecfccd2f58" descr="{&quot;HashCode&quot;:-1634785317,&quot;Placement&quot;:&quot;Footer&quot;,&quot;Top&quot;:519.343,&quot;Left&quot;:0.0,&quot;SlideWidth&quot;:960,&quot;SlideHeight&quot;:540}">
            <a:extLst>
              <a:ext uri="{FF2B5EF4-FFF2-40B4-BE49-F238E27FC236}">
                <a16:creationId xmlns:a16="http://schemas.microsoft.com/office/drawing/2014/main" id="{5AF06A31-9A7B-449F-BD1C-9F0EA5251D94}"/>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98682969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fade/>
  </p:transition>
  <p:hf sldNum="0" hdr="0" ftr="0" dt="0"/>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
        <p:nvSpPr>
          <p:cNvPr id="5" name="MSIPCM38f74b8984ddb8755173b2f8" descr="{&quot;HashCode&quot;:-1634785317,&quot;Placement&quot;:&quot;Footer&quot;,&quot;Top&quot;:519.343,&quot;Left&quot;:0.0,&quot;SlideWidth&quot;:960,&quot;SlideHeight&quot;:540}">
            <a:extLst>
              <a:ext uri="{FF2B5EF4-FFF2-40B4-BE49-F238E27FC236}">
                <a16:creationId xmlns:a16="http://schemas.microsoft.com/office/drawing/2014/main" id="{032EE7DD-ADBE-4032-90EA-AE6F25A2CD6E}"/>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1337365283"/>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 id="2147483765" r:id="rId31"/>
  </p:sldLayoutIdLst>
  <p:transition>
    <p:fade/>
  </p:transition>
  <p:hf sldNum="0" hdr="0" ftr="0" dt="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endParaRPr lang="en-US" dirty="0"/>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fld id="{4E4C8473-95EA-48C2-917D-84A3AF9AB99B}" type="slidenum">
              <a:rPr lang="en-US" smtClean="0"/>
              <a:t>‹#›</a:t>
            </a:fld>
            <a:endParaRPr lang="en-US" dirty="0"/>
          </a:p>
        </p:txBody>
      </p:sp>
      <p:pic>
        <p:nvPicPr>
          <p:cNvPr id="6"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9302126" y="2991033"/>
            <a:ext cx="6858623" cy="876557"/>
          </a:xfrm>
          <a:prstGeom prst="rect">
            <a:avLst/>
          </a:prstGeom>
        </p:spPr>
      </p:pic>
      <p:sp>
        <p:nvSpPr>
          <p:cNvPr id="7" name="MSIPCM12294ab4b52786fb6fac6129" descr="{&quot;HashCode&quot;:-1634785317,&quot;Placement&quot;:&quot;Footer&quot;,&quot;Top&quot;:519.343,&quot;Left&quot;:0.0,&quot;SlideWidth&quot;:960,&quot;SlideHeight&quot;:540}">
            <a:extLst>
              <a:ext uri="{FF2B5EF4-FFF2-40B4-BE49-F238E27FC236}">
                <a16:creationId xmlns:a16="http://schemas.microsoft.com/office/drawing/2014/main" id="{648C7A18-56F8-4DBF-A153-5DC07B75C101}"/>
              </a:ext>
            </a:extLst>
          </p:cNvPr>
          <p:cNvSpPr txBox="1"/>
          <p:nvPr userDrawn="1"/>
        </p:nvSpPr>
        <p:spPr>
          <a:xfrm>
            <a:off x="0" y="6595656"/>
            <a:ext cx="2123853" cy="262344"/>
          </a:xfrm>
          <a:prstGeom prst="rect">
            <a:avLst/>
          </a:prstGeom>
          <a:noFill/>
        </p:spPr>
        <p:txBody>
          <a:bodyPr vert="horz" wrap="square" lIns="0" tIns="0" rIns="0" bIns="0" rtlCol="0" anchor="ctr" anchorCtr="1">
            <a:no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3581736372"/>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Lst>
  <p:transition>
    <p:fade/>
  </p:transition>
  <p:hf sldNum="0" hdr="0" ft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
        <p:nvSpPr>
          <p:cNvPr id="5" name="MSIPCMa7cd42bbb2aa0bb0cf23c20c" descr="{&quot;HashCode&quot;:-1634785317,&quot;Placement&quot;:&quot;Footer&quot;,&quot;Top&quot;:519.343,&quot;Left&quot;:0.0,&quot;SlideWidth&quot;:960,&quot;SlideHeight&quot;:540}">
            <a:extLst>
              <a:ext uri="{FF2B5EF4-FFF2-40B4-BE49-F238E27FC236}">
                <a16:creationId xmlns:a16="http://schemas.microsoft.com/office/drawing/2014/main" id="{A2E33EDE-5DF6-46FD-AFBA-100A33A75497}"/>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3796248461"/>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 id="2147483801" r:id="rId26"/>
    <p:sldLayoutId id="2147483802" r:id="rId27"/>
    <p:sldLayoutId id="2147483803" r:id="rId28"/>
    <p:sldLayoutId id="2147483804" r:id="rId29"/>
    <p:sldLayoutId id="2147483805" r:id="rId30"/>
    <p:sldLayoutId id="2147483806" r:id="rId31"/>
  </p:sldLayoutIdLst>
  <p:transition>
    <p:fade/>
  </p:transition>
  <p:hf sldNum="0" hdr="0" ftr="0" dt="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11094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C8473-95EA-48C2-917D-84A3AF9AB99B}" type="slidenum">
              <a:rPr lang="en-US" smtClean="0"/>
              <a:t>‹#›</a:t>
            </a:fld>
            <a:endParaRPr lang="en-US" dirty="0"/>
          </a:p>
        </p:txBody>
      </p:sp>
      <p:sp>
        <p:nvSpPr>
          <p:cNvPr id="8" name="Title Placeholder 7"/>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5" name="MSIPCM126a4487b9df95830b129d1d" descr="{&quot;HashCode&quot;:-1634785317,&quot;Placement&quot;:&quot;Footer&quot;,&quot;Top&quot;:519.343,&quot;Left&quot;:0.0,&quot;SlideWidth&quot;:960,&quot;SlideHeight&quot;:540}">
            <a:extLst>
              <a:ext uri="{FF2B5EF4-FFF2-40B4-BE49-F238E27FC236}">
                <a16:creationId xmlns:a16="http://schemas.microsoft.com/office/drawing/2014/main" id="{333B5884-E7E2-4043-BE7B-0CA1B1CB444A}"/>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err="1">
              <a:solidFill>
                <a:srgbClr val="000000"/>
              </a:solidFill>
              <a:latin typeface="Calibri" panose="020F0502020204030204" pitchFamily="34" charset="0"/>
            </a:endParaRPr>
          </a:p>
        </p:txBody>
      </p:sp>
      <p:sp>
        <p:nvSpPr>
          <p:cNvPr id="7" name="Rectangle 6">
            <a:extLst>
              <a:ext uri="{FF2B5EF4-FFF2-40B4-BE49-F238E27FC236}">
                <a16:creationId xmlns:a16="http://schemas.microsoft.com/office/drawing/2014/main" id="{067DEAE1-C4F9-4B8C-BB35-22CB8FF388D2}"/>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570580834"/>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Segoe Pro Display" panose="020B05020405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1"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Pro Display" panose="020B050204050402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E7A5FD-4B6B-444B-80F4-BD8B92D963F6}"/>
              </a:ext>
            </a:extLst>
          </p:cNvPr>
          <p:cNvPicPr>
            <a:picLocks noChangeAspect="1"/>
          </p:cNvPicPr>
          <p:nvPr/>
        </p:nvPicPr>
        <p:blipFill rotWithShape="1">
          <a:blip r:embed="rId14"/>
          <a:srcRect t="58527"/>
          <a:stretch/>
        </p:blipFill>
        <p:spPr>
          <a:xfrm>
            <a:off x="0" y="6311900"/>
            <a:ext cx="12192000" cy="656349"/>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227B8B-8530-471C-837A-298CF163F19D}" type="datetimeFigureOut">
              <a:rPr lang="en-US" smtClean="0"/>
              <a:t>7/31/2018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079179" y="6538912"/>
            <a:ext cx="413327" cy="365125"/>
          </a:xfrm>
          <a:prstGeom prst="rect">
            <a:avLst/>
          </a:prstGeom>
        </p:spPr>
        <p:txBody>
          <a:bodyPr vert="horz" lIns="91440" tIns="45720" rIns="91440" bIns="45720" rtlCol="0" anchor="ctr"/>
          <a:lstStyle>
            <a:lvl1pPr algn="r">
              <a:defRPr sz="1200" b="1">
                <a:solidFill>
                  <a:schemeClr val="tx1"/>
                </a:solidFill>
              </a:defRPr>
            </a:lvl1pPr>
          </a:lstStyle>
          <a:p>
            <a:fld id="{4E4C8473-95EA-48C2-917D-84A3AF9AB99B}" type="slidenum">
              <a:rPr lang="en-US" smtClean="0"/>
              <a:t>‹#›</a:t>
            </a:fld>
            <a:endParaRPr lang="en-US" dirty="0"/>
          </a:p>
        </p:txBody>
      </p:sp>
      <p:sp>
        <p:nvSpPr>
          <p:cNvPr id="8" name="MSIPCM12294ab4b52786fb6fac6129" descr="{&quot;HashCode&quot;:-1634785317,&quot;Placement&quot;:&quot;Footer&quot;,&quot;Top&quot;:519.343,&quot;Left&quot;:0.0,&quot;SlideWidth&quot;:960,&quot;SlideHeight&quot;:540}">
            <a:extLst>
              <a:ext uri="{FF2B5EF4-FFF2-40B4-BE49-F238E27FC236}">
                <a16:creationId xmlns:a16="http://schemas.microsoft.com/office/drawing/2014/main" id="{A0F2B8A7-6A0D-48AB-B493-46FEC1D353DF}"/>
              </a:ext>
            </a:extLst>
          </p:cNvPr>
          <p:cNvSpPr txBox="1"/>
          <p:nvPr userDrawn="1"/>
        </p:nvSpPr>
        <p:spPr>
          <a:xfrm>
            <a:off x="0" y="6595656"/>
            <a:ext cx="2123853" cy="262344"/>
          </a:xfrm>
          <a:prstGeom prst="rect">
            <a:avLst/>
          </a:prstGeom>
          <a:noFill/>
        </p:spPr>
        <p:txBody>
          <a:bodyPr vert="horz" wrap="square" lIns="0" tIns="0" rIns="0" bIns="0" rtlCol="0" anchor="ctr" anchorCtr="1">
            <a:no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2370201431"/>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Segoe Pro Display Light" panose="020B03020405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E7A5FD-4B6B-444B-80F4-BD8B92D963F6}"/>
              </a:ext>
            </a:extLst>
          </p:cNvPr>
          <p:cNvPicPr>
            <a:picLocks noChangeAspect="1"/>
          </p:cNvPicPr>
          <p:nvPr/>
        </p:nvPicPr>
        <p:blipFill rotWithShape="1">
          <a:blip r:embed="rId17"/>
          <a:srcRect t="58527"/>
          <a:stretch/>
        </p:blipFill>
        <p:spPr>
          <a:xfrm>
            <a:off x="0" y="6311900"/>
            <a:ext cx="12192000" cy="656349"/>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227B8B-8530-471C-837A-298CF163F19D}" type="datetimeFigureOut">
              <a:rPr lang="en-US" smtClean="0"/>
              <a:t>7/31/2018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Pro" panose="020B0502040504020203" pitchFamily="34" charset="0"/>
              </a:defRPr>
            </a:lvl1pPr>
          </a:lstStyle>
          <a:p>
            <a:endParaRPr lang="en-US" dirty="0"/>
          </a:p>
        </p:txBody>
      </p:sp>
      <p:sp>
        <p:nvSpPr>
          <p:cNvPr id="6" name="Slide Number Placeholder 5"/>
          <p:cNvSpPr>
            <a:spLocks noGrp="1"/>
          </p:cNvSpPr>
          <p:nvPr>
            <p:ph type="sldNum" sz="quarter" idx="4"/>
          </p:nvPr>
        </p:nvSpPr>
        <p:spPr>
          <a:xfrm>
            <a:off x="10079179" y="6538912"/>
            <a:ext cx="413327" cy="365125"/>
          </a:xfrm>
          <a:prstGeom prst="rect">
            <a:avLst/>
          </a:prstGeom>
        </p:spPr>
        <p:txBody>
          <a:bodyPr vert="horz" lIns="91440" tIns="45720" rIns="91440" bIns="45720" rtlCol="0" anchor="ctr"/>
          <a:lstStyle>
            <a:lvl1pPr algn="r">
              <a:defRPr sz="1200" b="1">
                <a:solidFill>
                  <a:schemeClr val="tx1"/>
                </a:solidFill>
              </a:defRPr>
            </a:lvl1pPr>
          </a:lstStyle>
          <a:p>
            <a:fld id="{4E4C8473-95EA-48C2-917D-84A3AF9AB99B}" type="slidenum">
              <a:rPr lang="en-US" smtClean="0"/>
              <a:t>‹#›</a:t>
            </a:fld>
            <a:endParaRPr lang="en-US" dirty="0"/>
          </a:p>
        </p:txBody>
      </p:sp>
      <p:sp>
        <p:nvSpPr>
          <p:cNvPr id="8" name="MSIPCM126a4487b9df95830b129d1d" descr="{&quot;HashCode&quot;:-1634785317,&quot;Placement&quot;:&quot;Footer&quot;,&quot;Top&quot;:519.343,&quot;Left&quot;:0.0,&quot;SlideWidth&quot;:960,&quot;SlideHeight&quot;:540}">
            <a:extLst>
              <a:ext uri="{FF2B5EF4-FFF2-40B4-BE49-F238E27FC236}">
                <a16:creationId xmlns:a16="http://schemas.microsoft.com/office/drawing/2014/main" id="{9F5D74FE-0490-4431-84DE-D0CF73B8320F}"/>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err="1">
              <a:solidFill>
                <a:srgbClr val="000000"/>
              </a:solidFill>
              <a:latin typeface="Calibri" panose="020F0502020204030204" pitchFamily="34" charset="0"/>
            </a:endParaRPr>
          </a:p>
        </p:txBody>
      </p:sp>
      <p:sp>
        <p:nvSpPr>
          <p:cNvPr id="9" name="Rectangle 8">
            <a:extLst>
              <a:ext uri="{FF2B5EF4-FFF2-40B4-BE49-F238E27FC236}">
                <a16:creationId xmlns:a16="http://schemas.microsoft.com/office/drawing/2014/main" id="{1F48ACD8-A176-4352-909B-C02884F50B0D}"/>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332046531"/>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3" r:id="rId11"/>
    <p:sldLayoutId id="2147483964" r:id="rId12"/>
    <p:sldLayoutId id="2147483965" r:id="rId13"/>
    <p:sldLayoutId id="2147483935" r:id="rId14"/>
    <p:sldLayoutId id="214748397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Segoe Pro Display Light" panose="020B03020405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55.xml"/></Relationships>
</file>

<file path=ppt/slides/_rels/slide10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5.xml"/><Relationship Id="rId1" Type="http://schemas.openxmlformats.org/officeDocument/2006/relationships/slideLayout" Target="../slideLayouts/slideLayout155.xml"/></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6.xml"/><Relationship Id="rId1" Type="http://schemas.openxmlformats.org/officeDocument/2006/relationships/slideLayout" Target="../slideLayouts/slideLayout155.xml"/></Relationships>
</file>

<file path=ppt/slides/_rels/slide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7.xml"/><Relationship Id="rId1" Type="http://schemas.openxmlformats.org/officeDocument/2006/relationships/slideLayout" Target="../slideLayouts/slideLayout155.xml"/></Relationships>
</file>

<file path=ppt/slides/_rels/slide10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8.xml"/><Relationship Id="rId1" Type="http://schemas.openxmlformats.org/officeDocument/2006/relationships/slideLayout" Target="../slideLayouts/slideLayout155.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9.xml"/><Relationship Id="rId1" Type="http://schemas.openxmlformats.org/officeDocument/2006/relationships/slideLayout" Target="../slideLayouts/slideLayout155.xml"/></Relationships>
</file>

<file path=ppt/slides/_rels/slide10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0.xml"/><Relationship Id="rId1" Type="http://schemas.openxmlformats.org/officeDocument/2006/relationships/slideLayout" Target="../slideLayouts/slideLayout155.xml"/></Relationships>
</file>

<file path=ppt/slides/_rels/slide10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1.xml"/><Relationship Id="rId1" Type="http://schemas.openxmlformats.org/officeDocument/2006/relationships/slideLayout" Target="../slideLayouts/slideLayout155.xml"/></Relationships>
</file>

<file path=ppt/slides/_rels/slide10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2.xml"/><Relationship Id="rId1" Type="http://schemas.openxmlformats.org/officeDocument/2006/relationships/slideLayout" Target="../slideLayouts/slideLayout154.xml"/></Relationships>
</file>

<file path=ppt/slides/_rels/slide108.xml.rels><?xml version="1.0" encoding="UTF-8" standalone="yes"?>
<Relationships xmlns="http://schemas.openxmlformats.org/package/2006/relationships"><Relationship Id="rId8" Type="http://schemas.openxmlformats.org/officeDocument/2006/relationships/hyperlink" Target="http://blogs.msdn.com/b/powerbi/" TargetMode="External"/><Relationship Id="rId13" Type="http://schemas.openxmlformats.org/officeDocument/2006/relationships/hyperlink" Target="https://powerbi.microsoft.com/en-us/documentation/powerbi-desktop-quickstart-learn-dax-basics/" TargetMode="External"/><Relationship Id="rId3" Type="http://schemas.openxmlformats.org/officeDocument/2006/relationships/hyperlink" Target="http://support.powerbi.com/" TargetMode="External"/><Relationship Id="rId7" Type="http://schemas.openxmlformats.org/officeDocument/2006/relationships/hyperlink" Target="http://visuals.powerbi.com/" TargetMode="External"/><Relationship Id="rId12" Type="http://schemas.openxmlformats.org/officeDocument/2006/relationships/hyperlink" Target="https://msdn.microsoft.com/en-us/library/gg413422.aspx" TargetMode="External"/><Relationship Id="rId17" Type="http://schemas.openxmlformats.org/officeDocument/2006/relationships/image" Target="../media/image25.png"/><Relationship Id="rId2" Type="http://schemas.openxmlformats.org/officeDocument/2006/relationships/notesSlide" Target="../notesSlides/notesSlide93.xml"/><Relationship Id="rId16" Type="http://schemas.openxmlformats.org/officeDocument/2006/relationships/hyperlink" Target="https://support.office.com/en-us/article/QuickStart-Learn-DAX-Basics-in-30-Minutes-51744643-c2a5-436a-bdf6-c895762bec1a" TargetMode="External"/><Relationship Id="rId1" Type="http://schemas.openxmlformats.org/officeDocument/2006/relationships/slideLayout" Target="../slideLayouts/slideLayout155.xml"/><Relationship Id="rId6" Type="http://schemas.openxmlformats.org/officeDocument/2006/relationships/hyperlink" Target="http://community.powerbi.com/t5/R-Script-Showcase/bd-p/RVisuals" TargetMode="External"/><Relationship Id="rId11" Type="http://schemas.openxmlformats.org/officeDocument/2006/relationships/hyperlink" Target="https://powerbi.microsoft.com/en-us/guided-learning/" TargetMode="External"/><Relationship Id="rId5" Type="http://schemas.openxmlformats.org/officeDocument/2006/relationships/hyperlink" Target="http://community.powerbi.com/t5/Data-Stories-Gallery/bd-p/DataStoriesGallery" TargetMode="External"/><Relationship Id="rId15" Type="http://schemas.openxmlformats.org/officeDocument/2006/relationships/hyperlink" Target="https://msdn.microsoft.com/library/Mt253322?CorrelationId=76b5c813-fc40-4d4e-ba47-f96ce7c60fe0&amp;ui=en-US&amp;rs=en-US&amp;ad=US" TargetMode="External"/><Relationship Id="rId10" Type="http://schemas.openxmlformats.org/officeDocument/2006/relationships/hyperlink" Target="http://issues.powerbi.com/" TargetMode="External"/><Relationship Id="rId4" Type="http://schemas.openxmlformats.org/officeDocument/2006/relationships/hyperlink" Target="http://community.powerbi.com/" TargetMode="External"/><Relationship Id="rId9" Type="http://schemas.openxmlformats.org/officeDocument/2006/relationships/hyperlink" Target="http://ideas.powerbi.com/" TargetMode="External"/><Relationship Id="rId14" Type="http://schemas.openxmlformats.org/officeDocument/2006/relationships/hyperlink" Target="http://www.daxpatterns.com/"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5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5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53.xml"/></Relationships>
</file>

<file path=ppt/slides/_rels/slide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6.xml"/><Relationship Id="rId1" Type="http://schemas.openxmlformats.org/officeDocument/2006/relationships/slideLayout" Target="../slideLayouts/slideLayout155.xml"/></Relationships>
</file>

<file path=ppt/slides/_rels/slide1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7.xml"/><Relationship Id="rId1" Type="http://schemas.openxmlformats.org/officeDocument/2006/relationships/slideLayout" Target="../slideLayouts/slideLayout155.xml"/></Relationships>
</file>

<file path=ppt/slides/_rels/slide1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8.xml"/><Relationship Id="rId1" Type="http://schemas.openxmlformats.org/officeDocument/2006/relationships/slideLayout" Target="../slideLayouts/slideLayout155.xml"/></Relationships>
</file>

<file path=ppt/slides/_rels/slide1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9.xml"/><Relationship Id="rId1" Type="http://schemas.openxmlformats.org/officeDocument/2006/relationships/slideLayout" Target="../slideLayouts/slideLayout154.xml"/></Relationships>
</file>

<file path=ppt/slides/_rels/slide1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0.xml"/><Relationship Id="rId1" Type="http://schemas.openxmlformats.org/officeDocument/2006/relationships/slideLayout" Target="../slideLayouts/slideLayout155.xml"/><Relationship Id="rId4" Type="http://schemas.openxmlformats.org/officeDocument/2006/relationships/image" Target="../media/image62.png"/></Relationships>
</file>

<file path=ppt/slides/_rels/slide1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1.xml"/><Relationship Id="rId1" Type="http://schemas.openxmlformats.org/officeDocument/2006/relationships/slideLayout" Target="../slideLayouts/slideLayout155.xml"/><Relationship Id="rId5" Type="http://schemas.openxmlformats.org/officeDocument/2006/relationships/image" Target="../media/image62.png"/><Relationship Id="rId4" Type="http://schemas.openxmlformats.org/officeDocument/2006/relationships/image" Target="../media/image63.png"/></Relationships>
</file>

<file path=ppt/slides/_rels/slide1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2.xml"/><Relationship Id="rId1" Type="http://schemas.openxmlformats.org/officeDocument/2006/relationships/slideLayout" Target="../slideLayouts/slideLayout155.xml"/><Relationship Id="rId4" Type="http://schemas.openxmlformats.org/officeDocument/2006/relationships/image" Target="../media/image25.png"/></Relationships>
</file>

<file path=ppt/slides/_rels/slide1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3.xml"/><Relationship Id="rId1" Type="http://schemas.openxmlformats.org/officeDocument/2006/relationships/slideLayout" Target="../slideLayouts/slideLayout155.xml"/><Relationship Id="rId5" Type="http://schemas.openxmlformats.org/officeDocument/2006/relationships/image" Target="../media/image66.png"/><Relationship Id="rId4" Type="http://schemas.openxmlformats.org/officeDocument/2006/relationships/image" Target="../media/image25.png"/></Relationships>
</file>

<file path=ppt/slides/_rels/slide1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4.xml"/><Relationship Id="rId1" Type="http://schemas.openxmlformats.org/officeDocument/2006/relationships/slideLayout" Target="../slideLayouts/slideLayout155.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55.xml"/></Relationships>
</file>

<file path=ppt/slides/_rels/slide1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5.xml"/><Relationship Id="rId1" Type="http://schemas.openxmlformats.org/officeDocument/2006/relationships/slideLayout" Target="../slideLayouts/slideLayout155.xml"/></Relationships>
</file>

<file path=ppt/slides/_rels/slide1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6.xml"/><Relationship Id="rId1" Type="http://schemas.openxmlformats.org/officeDocument/2006/relationships/slideLayout" Target="../slideLayouts/slideLayout155.xml"/></Relationships>
</file>

<file path=ppt/slides/_rels/slide1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7.xml"/><Relationship Id="rId1" Type="http://schemas.openxmlformats.org/officeDocument/2006/relationships/slideLayout" Target="../slideLayouts/slideLayout15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1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8.xml"/><Relationship Id="rId1" Type="http://schemas.openxmlformats.org/officeDocument/2006/relationships/slideLayout" Target="../slideLayouts/slideLayout155.xml"/></Relationships>
</file>

<file path=ppt/slides/_rels/slide1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9.xml"/><Relationship Id="rId1" Type="http://schemas.openxmlformats.org/officeDocument/2006/relationships/slideLayout" Target="../slideLayouts/slideLayout155.xml"/><Relationship Id="rId4" Type="http://schemas.openxmlformats.org/officeDocument/2006/relationships/image" Target="../media/image25.png"/></Relationships>
</file>

<file path=ppt/slides/_rels/slide1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0.xml"/><Relationship Id="rId1" Type="http://schemas.openxmlformats.org/officeDocument/2006/relationships/slideLayout" Target="../slideLayouts/slideLayout155.xml"/></Relationships>
</file>

<file path=ppt/slides/_rels/slide1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1.xml"/><Relationship Id="rId1" Type="http://schemas.openxmlformats.org/officeDocument/2006/relationships/slideLayout" Target="../slideLayouts/slideLayout155.xml"/></Relationships>
</file>

<file path=ppt/slides/_rels/slide1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2.xml"/><Relationship Id="rId1" Type="http://schemas.openxmlformats.org/officeDocument/2006/relationships/slideLayout" Target="../slideLayouts/slideLayout155.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5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5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5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5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55.xml"/><Relationship Id="rId5" Type="http://schemas.openxmlformats.org/officeDocument/2006/relationships/image" Target="../media/image25.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5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55.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55.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55.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5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55.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55.xml"/></Relationships>
</file>

<file path=ppt/slides/_rels/slide3.xml.rels><?xml version="1.0" encoding="UTF-8" standalone="yes"?>
<Relationships xmlns="http://schemas.openxmlformats.org/package/2006/relationships"><Relationship Id="rId3" Type="http://schemas.openxmlformats.org/officeDocument/2006/relationships/hyperlink" Target="http://www.microsoft.com/en-us/download/details.aspx?id=45331"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hyperlink" Target="http://www.obvience.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55.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55.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55.xml"/><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55.xml"/><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55.xm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55.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55.xml"/><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5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7.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59.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2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4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7.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15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3.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154.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155.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155.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155.xml"/><Relationship Id="rId4" Type="http://schemas.openxmlformats.org/officeDocument/2006/relationships/image" Target="../media/image25.png"/></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155.xml"/></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155.xml"/><Relationship Id="rId4" Type="http://schemas.openxmlformats.org/officeDocument/2006/relationships/image" Target="../media/image47.png"/></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155.xml"/><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155.xml"/><Relationship Id="rId5" Type="http://schemas.openxmlformats.org/officeDocument/2006/relationships/image" Target="../media/image49.png"/><Relationship Id="rId4" Type="http://schemas.openxmlformats.org/officeDocument/2006/relationships/image" Target="../media/image25.png"/></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15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7.xml"/></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155.xml"/><Relationship Id="rId5" Type="http://schemas.openxmlformats.org/officeDocument/2006/relationships/image" Target="../media/image51.png"/><Relationship Id="rId4" Type="http://schemas.openxmlformats.org/officeDocument/2006/relationships/image" Target="../media/image50.jpeg"/></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155.xml"/><Relationship Id="rId4" Type="http://schemas.openxmlformats.org/officeDocument/2006/relationships/image" Target="../media/image25.png"/></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155.xml"/><Relationship Id="rId5" Type="http://schemas.openxmlformats.org/officeDocument/2006/relationships/image" Target="../media/image53.png"/><Relationship Id="rId4" Type="http://schemas.openxmlformats.org/officeDocument/2006/relationships/image" Target="../media/image25.png"/></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155.xml"/><Relationship Id="rId5" Type="http://schemas.openxmlformats.org/officeDocument/2006/relationships/image" Target="../media/image25.png"/><Relationship Id="rId4" Type="http://schemas.openxmlformats.org/officeDocument/2006/relationships/image" Target="../media/image54.png"/></Relationships>
</file>

<file path=ppt/slides/_rels/slide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155.xml"/></Relationships>
</file>

<file path=ppt/slides/_rels/slide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0.xml"/><Relationship Id="rId1" Type="http://schemas.openxmlformats.org/officeDocument/2006/relationships/slideLayout" Target="../slideLayouts/slideLayout155.xml"/></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1.xml"/><Relationship Id="rId1" Type="http://schemas.openxmlformats.org/officeDocument/2006/relationships/slideLayout" Target="../slideLayouts/slideLayout155.xml"/></Relationships>
</file>

<file path=ppt/slides/_rels/slide7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155.xml"/></Relationships>
</file>

<file path=ppt/slides/_rels/slide7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155.xml"/></Relationships>
</file>

<file path=ppt/slides/_rels/slide7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4.xml"/><Relationship Id="rId1" Type="http://schemas.openxmlformats.org/officeDocument/2006/relationships/slideLayout" Target="../slideLayouts/slideLayout155.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57.xml"/></Relationships>
</file>

<file path=ppt/slides/_rels/slide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5.xml"/><Relationship Id="rId1" Type="http://schemas.openxmlformats.org/officeDocument/2006/relationships/slideLayout" Target="../slideLayouts/slideLayout155.xml"/></Relationships>
</file>

<file path=ppt/slides/_rels/slide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155.xml"/><Relationship Id="rId5" Type="http://schemas.openxmlformats.org/officeDocument/2006/relationships/image" Target="../media/image25.png"/><Relationship Id="rId4" Type="http://schemas.openxmlformats.org/officeDocument/2006/relationships/image" Target="../media/image32.png"/></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7.xml"/><Relationship Id="rId1" Type="http://schemas.openxmlformats.org/officeDocument/2006/relationships/slideLayout" Target="../slideLayouts/slideLayout155.xml"/></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8.xml"/><Relationship Id="rId1" Type="http://schemas.openxmlformats.org/officeDocument/2006/relationships/slideLayout" Target="../slideLayouts/slideLayout155.xml"/></Relationships>
</file>

<file path=ppt/slides/_rels/slide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9.xml"/><Relationship Id="rId1" Type="http://schemas.openxmlformats.org/officeDocument/2006/relationships/slideLayout" Target="../slideLayouts/slideLayout155.xml"/><Relationship Id="rId4" Type="http://schemas.openxmlformats.org/officeDocument/2006/relationships/image" Target="../media/image55.png"/></Relationships>
</file>

<file path=ppt/slides/_rels/slide8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155.xml"/><Relationship Id="rId5" Type="http://schemas.openxmlformats.org/officeDocument/2006/relationships/image" Target="../media/image57.png"/><Relationship Id="rId4" Type="http://schemas.openxmlformats.org/officeDocument/2006/relationships/image" Target="../media/image25.png"/></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1.xml"/><Relationship Id="rId1" Type="http://schemas.openxmlformats.org/officeDocument/2006/relationships/slideLayout" Target="../slideLayouts/slideLayout155.xml"/><Relationship Id="rId4" Type="http://schemas.openxmlformats.org/officeDocument/2006/relationships/image" Target="../media/image58.png"/></Relationships>
</file>

<file path=ppt/slides/_rels/slide8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2.xml"/><Relationship Id="rId1" Type="http://schemas.openxmlformats.org/officeDocument/2006/relationships/slideLayout" Target="../slideLayouts/slideLayout155.xml"/></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3.xml"/><Relationship Id="rId1" Type="http://schemas.openxmlformats.org/officeDocument/2006/relationships/slideLayout" Target="../slideLayouts/slideLayout155.xml"/></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4.xml"/><Relationship Id="rId1" Type="http://schemas.openxmlformats.org/officeDocument/2006/relationships/slideLayout" Target="../slideLayouts/slideLayout15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7.xml"/></Relationships>
</file>

<file path=ppt/slides/_rels/slide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5.xml"/><Relationship Id="rId1" Type="http://schemas.openxmlformats.org/officeDocument/2006/relationships/slideLayout" Target="../slideLayouts/slideLayout155.xml"/></Relationships>
</file>

<file path=ppt/slides/_rels/slide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6.xml"/><Relationship Id="rId1" Type="http://schemas.openxmlformats.org/officeDocument/2006/relationships/slideLayout" Target="../slideLayouts/slideLayout155.xml"/></Relationships>
</file>

<file path=ppt/slides/_rels/slide9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7.xml"/><Relationship Id="rId1" Type="http://schemas.openxmlformats.org/officeDocument/2006/relationships/slideLayout" Target="../slideLayouts/slideLayout155.xml"/></Relationships>
</file>

<file path=ppt/slides/_rels/slide9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8.xml"/><Relationship Id="rId1" Type="http://schemas.openxmlformats.org/officeDocument/2006/relationships/slideLayout" Target="../slideLayouts/slideLayout153.xml"/><Relationship Id="rId4" Type="http://schemas.openxmlformats.org/officeDocument/2006/relationships/image" Target="../media/image60.png"/></Relationships>
</file>

<file path=ppt/slides/_rels/slide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9.xml"/><Relationship Id="rId1" Type="http://schemas.openxmlformats.org/officeDocument/2006/relationships/slideLayout" Target="../slideLayouts/slideLayout15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3.xml"/></Relationships>
</file>

<file path=ppt/slides/_rels/slide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1.xml"/><Relationship Id="rId1" Type="http://schemas.openxmlformats.org/officeDocument/2006/relationships/slideLayout" Target="../slideLayouts/slideLayout154.xml"/></Relationships>
</file>

<file path=ppt/slides/_rels/slide9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2.xml"/><Relationship Id="rId1" Type="http://schemas.openxmlformats.org/officeDocument/2006/relationships/slideLayout" Target="../slideLayouts/slideLayout155.xml"/><Relationship Id="rId4" Type="http://schemas.openxmlformats.org/officeDocument/2006/relationships/image" Target="../media/image61.png"/></Relationships>
</file>

<file path=ppt/slides/_rels/slide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3.xml"/><Relationship Id="rId1" Type="http://schemas.openxmlformats.org/officeDocument/2006/relationships/slideLayout" Target="../slideLayouts/slideLayout155.xml"/></Relationships>
</file>

<file path=ppt/slides/_rels/slide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4.xml"/><Relationship Id="rId1" Type="http://schemas.openxmlformats.org/officeDocument/2006/relationships/slideLayout" Target="../slideLayouts/slideLayout15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Instructor Notes</a:t>
            </a:r>
          </a:p>
        </p:txBody>
      </p:sp>
      <p:pic>
        <p:nvPicPr>
          <p:cNvPr id="60" name="Picture 59"/>
          <p:cNvPicPr>
            <a:picLocks noChangeAspect="1"/>
          </p:cNvPicPr>
          <p:nvPr/>
        </p:nvPicPr>
        <p:blipFill>
          <a:blip r:embed="rId3"/>
          <a:stretch>
            <a:fillRect/>
          </a:stretch>
        </p:blipFill>
        <p:spPr>
          <a:xfrm>
            <a:off x="10785404" y="144034"/>
            <a:ext cx="1310624" cy="406167"/>
          </a:xfrm>
          <a:prstGeom prst="rect">
            <a:avLst/>
          </a:prstGeom>
        </p:spPr>
      </p:pic>
      <p:sp>
        <p:nvSpPr>
          <p:cNvPr id="10" name="Rectangle 11"/>
          <p:cNvSpPr>
            <a:spLocks noChangeArrowheads="1"/>
          </p:cNvSpPr>
          <p:nvPr/>
        </p:nvSpPr>
        <p:spPr bwMode="auto">
          <a:xfrm>
            <a:off x="231888" y="1126435"/>
            <a:ext cx="11728224" cy="5274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896386" eaLnBrk="0" fontAlgn="base" latinLnBrk="0" hangingPunct="0">
              <a:lnSpc>
                <a:spcPct val="100000"/>
              </a:lnSpc>
              <a:spcBef>
                <a:spcPct val="0"/>
              </a:spcBef>
              <a:spcAft>
                <a:spcPct val="0"/>
              </a:spcAft>
              <a:buClrTx/>
              <a:buSzTx/>
              <a:buFontTx/>
              <a:buNone/>
              <a:tabLst/>
              <a:defRPr/>
            </a:pPr>
            <a:r>
              <a:rPr kumimoji="0" lang="en-US" sz="1765" b="1" i="0" u="none" strike="noStrike" kern="0" cap="none" spc="0" normalizeH="0" baseline="0" noProof="0" dirty="0">
                <a:ln>
                  <a:noFill/>
                </a:ln>
                <a:solidFill>
                  <a:schemeClr val="tx1"/>
                </a:solidFill>
                <a:effectLst/>
                <a:uLnTx/>
                <a:uFillTx/>
                <a:latin typeface="Arial" panose="020B0604020202020204" pitchFamily="34" charset="0"/>
                <a:ea typeface="Calibri" panose="020F0502020204030204" pitchFamily="34" charset="0"/>
                <a:cs typeface="Segoe UI" panose="020B0502040204020203" pitchFamily="34" charset="0"/>
              </a:rPr>
              <a:t>Ensure you update your contact information on the Title slide</a:t>
            </a:r>
            <a:endParaRPr kumimoji="0" lang="en-US" sz="1765" b="0" i="0" u="none" strike="noStrike" kern="0" cap="none" spc="0" normalizeH="0" baseline="0" noProof="0" dirty="0">
              <a:ln>
                <a:noFill/>
              </a:ln>
              <a:solidFill>
                <a:schemeClr val="tx1"/>
              </a:solidFill>
              <a:effectLst/>
              <a:uLnTx/>
              <a:uFillTx/>
              <a:latin typeface="Arial" panose="020B0604020202020204" pitchFamily="34" charset="0"/>
              <a:ea typeface="Calibri" panose="020F0502020204030204" pitchFamily="34" charset="0"/>
              <a:cs typeface="Segoe UI" panose="020B0502040204020203" pitchFamily="34" charset="0"/>
            </a:endParaRPr>
          </a:p>
          <a:p>
            <a:pPr marL="0" marR="0" lvl="0" indent="0" defTabSz="896386" eaLnBrk="0" fontAlgn="base" latinLnBrk="0" hangingPunct="0">
              <a:lnSpc>
                <a:spcPct val="100000"/>
              </a:lnSpc>
              <a:spcBef>
                <a:spcPct val="0"/>
              </a:spcBef>
              <a:spcAft>
                <a:spcPct val="0"/>
              </a:spcAft>
              <a:buClrTx/>
              <a:buSzTx/>
              <a:buFontTx/>
              <a:buNone/>
              <a:tabLst/>
              <a:defRPr/>
            </a:pPr>
            <a:endParaRPr kumimoji="0" lang="en-US" sz="1765" b="1"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endParaRPr>
          </a:p>
          <a:p>
            <a:pPr marL="0" marR="0" lvl="0" indent="0" defTabSz="896386" eaLnBrk="0" fontAlgn="base" latinLnBrk="0" hangingPunct="0">
              <a:lnSpc>
                <a:spcPct val="100000"/>
              </a:lnSpc>
              <a:spcBef>
                <a:spcPct val="0"/>
              </a:spcBef>
              <a:spcAft>
                <a:spcPct val="0"/>
              </a:spcAft>
              <a:buClrTx/>
              <a:buSzTx/>
              <a:buFontTx/>
              <a:buNone/>
              <a:tabLst/>
              <a:defRPr/>
            </a:pPr>
            <a:r>
              <a:rPr kumimoji="0" lang="en-US" sz="1765" b="1"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rPr>
              <a:t> This class is a combination of Lecture, Demo and Lab</a:t>
            </a:r>
            <a:endParaRPr kumimoji="0" lang="en-US" sz="1765" b="0"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endParaRP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Class duration is expected to be approximately 4 hours</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All Demos and Labs are described in the slide </a:t>
            </a:r>
            <a:r>
              <a:rPr kumimoji="0" lang="en-US" sz="1765" b="1" i="1" u="none" strike="noStrike" kern="0" cap="none" spc="0" normalizeH="0" baseline="0" noProof="0" dirty="0">
                <a:ln>
                  <a:noFill/>
                </a:ln>
                <a:solidFill>
                  <a:schemeClr val="tx1"/>
                </a:solidFill>
                <a:effectLst/>
                <a:uLnTx/>
                <a:uFillTx/>
                <a:latin typeface="+mj-lt"/>
                <a:cs typeface="Segoe UI" panose="020B0502040204020203" pitchFamily="34" charset="0"/>
              </a:rPr>
              <a:t>Notes</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File </a:t>
            </a:r>
            <a:r>
              <a:rPr kumimoji="0" lang="en-US" sz="1765" b="1" i="1" u="none" strike="noStrike" kern="0" cap="none" spc="0" normalizeH="0" baseline="0" noProof="0" dirty="0">
                <a:ln>
                  <a:noFill/>
                </a:ln>
                <a:solidFill>
                  <a:schemeClr val="tx1"/>
                </a:solidFill>
                <a:effectLst/>
                <a:uLnTx/>
                <a:uFillTx/>
                <a:latin typeface="+mj-lt"/>
                <a:cs typeface="Segoe UI" panose="020B0502040204020203" pitchFamily="34" charset="0"/>
              </a:rPr>
              <a:t>Student </a:t>
            </a:r>
            <a:r>
              <a:rPr kumimoji="0" lang="en-US" sz="1765" b="1" i="1" u="none" strike="noStrike" kern="0" cap="none" spc="0" normalizeH="0" baseline="0" noProof="0" dirty="0" err="1">
                <a:ln>
                  <a:noFill/>
                </a:ln>
                <a:solidFill>
                  <a:schemeClr val="tx1"/>
                </a:solidFill>
                <a:effectLst/>
                <a:uLnTx/>
                <a:uFillTx/>
                <a:latin typeface="+mj-lt"/>
                <a:cs typeface="Segoe UI" panose="020B0502040204020203" pitchFamily="34" charset="0"/>
              </a:rPr>
              <a:t>Modeling_PreClass.pbix</a:t>
            </a:r>
            <a:r>
              <a:rPr kumimoji="0" lang="en-US" sz="1765" b="1" i="1" u="none" strike="noStrike" kern="0" cap="none" spc="0" normalizeH="0" baseline="0" noProof="0" dirty="0">
                <a:ln>
                  <a:noFill/>
                </a:ln>
                <a:solidFill>
                  <a:schemeClr val="tx1"/>
                </a:solidFill>
                <a:effectLst/>
                <a:uLnTx/>
                <a:uFillTx/>
                <a:latin typeface="+mj-lt"/>
                <a:cs typeface="Segoe UI" panose="020B0502040204020203" pitchFamily="34" charset="0"/>
              </a:rPr>
              <a:t> </a:t>
            </a: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 does not have all DAX applied, and will be used by the students in Labs.  </a:t>
            </a:r>
          </a:p>
          <a:p>
            <a:pPr marL="914400" marR="0" lvl="1"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Save a copy of this file to add DAX and perform demos during class.  It is easier to save a copy as in one demo, you will need to show “before and after” file sizes </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File </a:t>
            </a:r>
            <a:r>
              <a:rPr kumimoji="0" lang="en-US" sz="1765" b="1" i="1" u="none" strike="noStrike" kern="0" cap="none" spc="0" normalizeH="0" baseline="0" noProof="0" dirty="0">
                <a:ln>
                  <a:noFill/>
                </a:ln>
                <a:solidFill>
                  <a:schemeClr val="tx1"/>
                </a:solidFill>
                <a:effectLst/>
                <a:uLnTx/>
                <a:uFillTx/>
                <a:latin typeface="+mj-lt"/>
                <a:cs typeface="Segoe UI" panose="020B0502040204020203" pitchFamily="34" charset="0"/>
              </a:rPr>
              <a:t>Instructor Complete </a:t>
            </a:r>
            <a:r>
              <a:rPr kumimoji="0" lang="en-US" sz="1765" b="1" i="1" u="none" strike="noStrike" kern="0" cap="none" spc="0" normalizeH="0" baseline="0" noProof="0" dirty="0" err="1">
                <a:ln>
                  <a:noFill/>
                </a:ln>
                <a:solidFill>
                  <a:schemeClr val="tx1"/>
                </a:solidFill>
                <a:effectLst/>
                <a:uLnTx/>
                <a:uFillTx/>
                <a:latin typeface="+mj-lt"/>
                <a:cs typeface="Segoe UI" panose="020B0502040204020203" pitchFamily="34" charset="0"/>
              </a:rPr>
              <a:t>Modeling.PBIX</a:t>
            </a: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 has all complete DAX and relationships applied.  Use this file for Demos. </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765" kern="0" dirty="0">
                <a:latin typeface="+mj-lt"/>
                <a:cs typeface="Segoe UI" panose="020B0502040204020203" pitchFamily="34" charset="0"/>
              </a:rPr>
              <a:t>Answers to the </a:t>
            </a:r>
            <a:r>
              <a:rPr lang="en-US" sz="1765" b="1" kern="0" dirty="0">
                <a:latin typeface="+mj-lt"/>
                <a:cs typeface="Segoe UI" panose="020B0502040204020203" pitchFamily="34" charset="0"/>
              </a:rPr>
              <a:t>Knowledge Checks </a:t>
            </a:r>
            <a:r>
              <a:rPr lang="en-US" sz="1765" kern="0" dirty="0">
                <a:latin typeface="+mj-lt"/>
                <a:cs typeface="Segoe UI" panose="020B0502040204020203" pitchFamily="34" charset="0"/>
              </a:rPr>
              <a:t>can be found in the Appendix</a:t>
            </a:r>
          </a:p>
          <a:p>
            <a:pPr marL="457200" indent="-457200" defTabSz="896386">
              <a:buFont typeface="Arial" panose="020B0604020202020204" pitchFamily="34" charset="0"/>
              <a:buChar char="•"/>
              <a:defRPr/>
            </a:pPr>
            <a:r>
              <a:rPr lang="en-US" sz="1765" kern="0" dirty="0">
                <a:latin typeface="+mj-lt"/>
                <a:cs typeface="Segoe UI" panose="020B0502040204020203" pitchFamily="34" charset="0"/>
              </a:rPr>
              <a:t>Both PBIX files have a </a:t>
            </a:r>
            <a:r>
              <a:rPr lang="en-US" sz="1765" b="1" kern="0" dirty="0" err="1">
                <a:latin typeface="+mj-lt"/>
                <a:cs typeface="Segoe UI" panose="020B0502040204020203" pitchFamily="34" charset="0"/>
              </a:rPr>
              <a:t>FullPath</a:t>
            </a:r>
            <a:r>
              <a:rPr lang="en-US" sz="1765" kern="0" dirty="0">
                <a:latin typeface="+mj-lt"/>
                <a:cs typeface="Segoe UI" panose="020B0502040204020203" pitchFamily="34" charset="0"/>
              </a:rPr>
              <a:t> parameter which can be adjusted to the location of the source data file </a:t>
            </a:r>
            <a:r>
              <a:rPr lang="en-US" sz="1765" b="1" kern="0" dirty="0">
                <a:latin typeface="+mj-lt"/>
                <a:cs typeface="Segoe UI" panose="020B0502040204020203" pitchFamily="34" charset="0"/>
              </a:rPr>
              <a:t>VanArsdel_Actuals.xlsx</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1765" kern="0" dirty="0">
              <a:latin typeface="+mj-lt"/>
              <a:cs typeface="Segoe UI" panose="020B0502040204020203" pitchFamily="34" charset="0"/>
            </a:endParaRPr>
          </a:p>
          <a:p>
            <a:pPr marL="896386" marR="0" lvl="2" indent="0" defTabSz="896386"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endParaRPr>
          </a:p>
          <a:p>
            <a:pPr marL="0" marR="0" lvl="0" indent="0" defTabSz="896386" eaLnBrk="0" fontAlgn="base" latinLnBrk="0" hangingPunct="0">
              <a:lnSpc>
                <a:spcPct val="100000"/>
              </a:lnSpc>
              <a:spcBef>
                <a:spcPct val="0"/>
              </a:spcBef>
              <a:spcAft>
                <a:spcPct val="0"/>
              </a:spcAft>
              <a:buClrTx/>
              <a:buSzTx/>
              <a:buFontTx/>
              <a:buNone/>
              <a:tabLst/>
              <a:defRPr/>
            </a:pPr>
            <a:r>
              <a:rPr kumimoji="0" lang="en-US" sz="1765" b="1" i="0" u="none" strike="noStrike" kern="0" cap="none" spc="0" normalizeH="0" baseline="0" noProof="0" dirty="0">
                <a:ln>
                  <a:noFill/>
                </a:ln>
                <a:solidFill>
                  <a:schemeClr val="tx1"/>
                </a:solidFill>
                <a:effectLst/>
                <a:uLnTx/>
                <a:uFillTx/>
                <a:latin typeface="+mj-lt"/>
                <a:cs typeface="Segoe UI" panose="020B0502040204020203" pitchFamily="34" charset="0"/>
              </a:rPr>
              <a:t>Download and install Power BI Desktop: </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Download and install Microsoft Power BI Desktop from: </a:t>
            </a:r>
            <a:r>
              <a:rPr kumimoji="0" lang="en-US" sz="1765" b="0" i="0" u="sng" strike="noStrike" kern="0" cap="none" spc="0" normalizeH="0" baseline="0" noProof="0" dirty="0">
                <a:ln>
                  <a:noFill/>
                </a:ln>
                <a:solidFill>
                  <a:schemeClr val="accent1"/>
                </a:solidFill>
                <a:effectLst/>
                <a:uLnTx/>
                <a:uFillTx/>
                <a:latin typeface="+mj-lt"/>
                <a:cs typeface="Segoe UI" panose="020B0502040204020203" pitchFamily="34" charset="0"/>
              </a:rPr>
              <a:t>http://www.microsoft.com/en-us/download/details.aspx?id=45331</a:t>
            </a:r>
          </a:p>
          <a:p>
            <a:pPr marL="164960" marR="0" lvl="0" indent="-164960" defTabSz="896386" eaLnBrk="0" fontAlgn="base" latinLnBrk="0" hangingPunct="0">
              <a:lnSpc>
                <a:spcPct val="100000"/>
              </a:lnSpc>
              <a:spcBef>
                <a:spcPct val="0"/>
              </a:spcBef>
              <a:spcAft>
                <a:spcPct val="0"/>
              </a:spcAft>
              <a:buClrTx/>
              <a:buSzTx/>
              <a:buFontTx/>
              <a:buChar char="•"/>
              <a:tabLst/>
              <a:defRPr/>
            </a:pPr>
            <a:endPar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endParaRP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765" b="0"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endParaRPr>
          </a:p>
        </p:txBody>
      </p:sp>
      <p:sp>
        <p:nvSpPr>
          <p:cNvPr id="6" name="Rectangle 5">
            <a:extLst>
              <a:ext uri="{FF2B5EF4-FFF2-40B4-BE49-F238E27FC236}">
                <a16:creationId xmlns:a16="http://schemas.microsoft.com/office/drawing/2014/main" id="{38ECB9A1-6BDF-4776-B199-996EF5AF9576}"/>
              </a:ext>
            </a:extLst>
          </p:cNvPr>
          <p:cNvSpPr/>
          <p:nvPr/>
        </p:nvSpPr>
        <p:spPr bwMode="auto">
          <a:xfrm>
            <a:off x="8441635" y="6281529"/>
            <a:ext cx="3911220" cy="4984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Version: 20170428</a:t>
            </a:r>
          </a:p>
        </p:txBody>
      </p:sp>
    </p:spTree>
    <p:extLst>
      <p:ext uri="{BB962C8B-B14F-4D97-AF65-F5344CB8AC3E}">
        <p14:creationId xmlns:p14="http://schemas.microsoft.com/office/powerpoint/2010/main" val="213338938"/>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in a Measure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t>Module 4a – DAX Evaluation Contexts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421146" y="1975873"/>
            <a:ext cx="8200034" cy="369332"/>
          </a:xfrm>
          <a:prstGeom prst="rect">
            <a:avLst/>
          </a:prstGeom>
        </p:spPr>
        <p:txBody>
          <a:bodyPr wrap="square">
            <a:spAutoFit/>
          </a:bodyPr>
          <a:lstStyle/>
          <a:p>
            <a:r>
              <a:rPr lang="en-US" b="1" dirty="0">
                <a:solidFill>
                  <a:srgbClr val="00B0F0"/>
                </a:solidFill>
              </a:rPr>
              <a:t>[Total Sales] = SUM(Sales[Sales Amount])</a:t>
            </a:r>
          </a:p>
        </p:txBody>
      </p:sp>
      <p:sp>
        <p:nvSpPr>
          <p:cNvPr id="18" name="TextBox 17"/>
          <p:cNvSpPr txBox="1"/>
          <p:nvPr/>
        </p:nvSpPr>
        <p:spPr>
          <a:xfrm>
            <a:off x="267500" y="3391947"/>
            <a:ext cx="11411276" cy="1501950"/>
          </a:xfrm>
          <a:prstGeom prst="rect">
            <a:avLst/>
          </a:prstGeom>
          <a:noFill/>
        </p:spPr>
        <p:txBody>
          <a:bodyPr wrap="square" lIns="182880" tIns="146304" rIns="182880" bIns="146304" rtlCol="0">
            <a:spAutoFit/>
          </a:bodyPr>
          <a:lstStyle/>
          <a:p>
            <a:pPr>
              <a:lnSpc>
                <a:spcPct val="90000"/>
              </a:lnSpc>
              <a:spcAft>
                <a:spcPts val="600"/>
              </a:spcAft>
            </a:pPr>
            <a:r>
              <a:rPr lang="en-US" sz="2800" b="1" dirty="0">
                <a:gradFill>
                  <a:gsLst>
                    <a:gs pos="2917">
                      <a:schemeClr val="tx1"/>
                    </a:gs>
                    <a:gs pos="30000">
                      <a:schemeClr val="tx1"/>
                    </a:gs>
                  </a:gsLst>
                  <a:lin ang="5400000" scaled="0"/>
                </a:gradFill>
              </a:rPr>
              <a:t>Better definition of above measure:</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“Total Sales” – SUM of Sales[Sales Amount] column </a:t>
            </a:r>
            <a:r>
              <a:rPr lang="en-US" sz="2400" b="1" dirty="0">
                <a:solidFill>
                  <a:srgbClr val="00B0F0"/>
                </a:solidFill>
              </a:rPr>
              <a:t>under a filter context</a:t>
            </a:r>
          </a:p>
        </p:txBody>
      </p:sp>
    </p:spTree>
    <p:extLst>
      <p:ext uri="{BB962C8B-B14F-4D97-AF65-F5344CB8AC3E}">
        <p14:creationId xmlns:p14="http://schemas.microsoft.com/office/powerpoint/2010/main" val="1677245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Let us apply all of the data modeling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60965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ALL ( DateDim)</a:t>
            </a: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rgbClr val="FF0000"/>
                </a:solidFill>
                <a:latin typeface="+mn-lt"/>
              </a:rPr>
              <a:t>&amp;&amp; </a:t>
            </a:r>
            <a:r>
              <a:rPr lang="en-US" altLang="en-US" b="1" dirty="0">
                <a:solidFill>
                  <a:srgbClr val="00B0F0"/>
                </a:solidFill>
                <a:latin typeface="+mn-lt"/>
              </a:rPr>
              <a:t>DateDim[Date] &lt;= MAX(DateDim[Date]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9" name="Rectangle 8"/>
          <p:cNvSpPr/>
          <p:nvPr/>
        </p:nvSpPr>
        <p:spPr>
          <a:xfrm>
            <a:off x="5704423" y="2721072"/>
            <a:ext cx="6096000" cy="1985159"/>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Iterate through each row in DateDim</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Check for condition based on row context and filter context</a:t>
            </a:r>
          </a:p>
          <a:p>
            <a:pPr lvl="1">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Rectangle 9">
            <a:extLst>
              <a:ext uri="{FF2B5EF4-FFF2-40B4-BE49-F238E27FC236}">
                <a16:creationId xmlns:a16="http://schemas.microsoft.com/office/drawing/2014/main" id="{A5A2DF4C-94E2-4C0A-976E-359DA8C034F5}"/>
              </a:ext>
            </a:extLst>
          </p:cNvPr>
          <p:cNvSpPr/>
          <p:nvPr/>
        </p:nvSpPr>
        <p:spPr>
          <a:xfrm>
            <a:off x="865" y="6457890"/>
            <a:ext cx="12190271" cy="400110"/>
          </a:xfrm>
          <a:prstGeom prst="rect">
            <a:avLst/>
          </a:prstGeom>
          <a:solidFill>
            <a:schemeClr val="bg1"/>
          </a:solidFill>
        </p:spPr>
        <p:txBody>
          <a:bodyPr wrap="square">
            <a:spAutoFit/>
          </a:bodyPr>
          <a:lstStyle/>
          <a:p>
            <a:r>
              <a:rPr lang="en-US" sz="2000" b="1" dirty="0">
                <a:gradFill>
                  <a:gsLst>
                    <a:gs pos="2917">
                      <a:schemeClr val="tx1"/>
                    </a:gs>
                    <a:gs pos="30000">
                      <a:schemeClr val="tx1"/>
                    </a:gs>
                  </a:gsLst>
                  <a:lin ang="5400000" scaled="0"/>
                </a:gradFill>
              </a:rPr>
              <a:t>  Pro Tip: </a:t>
            </a:r>
            <a:r>
              <a:rPr lang="en-US" sz="2000" dirty="0">
                <a:gradFill>
                  <a:gsLst>
                    <a:gs pos="2917">
                      <a:schemeClr val="tx1"/>
                    </a:gs>
                    <a:gs pos="30000">
                      <a:schemeClr val="tx1"/>
                    </a:gs>
                  </a:gsLst>
                  <a:lin ang="5400000" scaled="0"/>
                </a:gradFill>
              </a:rPr>
              <a:t> if you need to concatenate two conditions with an </a:t>
            </a:r>
            <a:r>
              <a:rPr lang="en-US" sz="2000" b="1" dirty="0">
                <a:gradFill>
                  <a:gsLst>
                    <a:gs pos="2917">
                      <a:schemeClr val="tx1"/>
                    </a:gs>
                    <a:gs pos="30000">
                      <a:schemeClr val="tx1"/>
                    </a:gs>
                  </a:gsLst>
                  <a:lin ang="5400000" scaled="0"/>
                </a:gradFill>
              </a:rPr>
              <a:t>AND</a:t>
            </a:r>
            <a:r>
              <a:rPr lang="en-US" sz="2000" dirty="0">
                <a:gradFill>
                  <a:gsLst>
                    <a:gs pos="2917">
                      <a:schemeClr val="tx1"/>
                    </a:gs>
                    <a:gs pos="30000">
                      <a:schemeClr val="tx1"/>
                    </a:gs>
                  </a:gsLst>
                  <a:lin ang="5400000" scaled="0"/>
                </a:gradFill>
              </a:rPr>
              <a:t> use </a:t>
            </a:r>
            <a:r>
              <a:rPr lang="en-US" sz="2000" b="1" dirty="0">
                <a:gradFill>
                  <a:gsLst>
                    <a:gs pos="2917">
                      <a:schemeClr val="tx1"/>
                    </a:gs>
                    <a:gs pos="30000">
                      <a:schemeClr val="tx1"/>
                    </a:gs>
                  </a:gsLst>
                  <a:lin ang="5400000" scaled="0"/>
                </a:gradFill>
              </a:rPr>
              <a:t>&amp;&amp;</a:t>
            </a:r>
            <a:r>
              <a:rPr lang="en-US" sz="2000" dirty="0">
                <a:gradFill>
                  <a:gsLst>
                    <a:gs pos="2917">
                      <a:schemeClr val="tx1"/>
                    </a:gs>
                    <a:gs pos="30000">
                      <a:schemeClr val="tx1"/>
                    </a:gs>
                  </a:gsLst>
                  <a:lin ang="5400000" scaled="0"/>
                </a:gradFill>
              </a:rPr>
              <a:t> for and </a:t>
            </a:r>
            <a:r>
              <a:rPr lang="en-US" sz="2000" b="1" dirty="0">
                <a:gradFill>
                  <a:gsLst>
                    <a:gs pos="2917">
                      <a:schemeClr val="tx1"/>
                    </a:gs>
                    <a:gs pos="30000">
                      <a:schemeClr val="tx1"/>
                    </a:gs>
                  </a:gsLst>
                  <a:lin ang="5400000" scaled="0"/>
                </a:gradFill>
              </a:rPr>
              <a:t>OR</a:t>
            </a:r>
            <a:r>
              <a:rPr lang="en-US" sz="2000" dirty="0">
                <a:gradFill>
                  <a:gsLst>
                    <a:gs pos="2917">
                      <a:schemeClr val="tx1"/>
                    </a:gs>
                    <a:gs pos="30000">
                      <a:schemeClr val="tx1"/>
                    </a:gs>
                  </a:gsLst>
                  <a:lin ang="5400000" scaled="0"/>
                </a:gradFill>
              </a:rPr>
              <a:t> use </a:t>
            </a:r>
            <a:r>
              <a:rPr lang="en-US" sz="2000" b="1" dirty="0">
                <a:gradFill>
                  <a:gsLst>
                    <a:gs pos="2917">
                      <a:schemeClr val="tx1"/>
                    </a:gs>
                    <a:gs pos="30000">
                      <a:schemeClr val="tx1"/>
                    </a:gs>
                  </a:gsLst>
                  <a:lin ang="5400000" scaled="0"/>
                </a:gradFill>
              </a:rPr>
              <a:t>||</a:t>
            </a:r>
            <a:endParaRPr lang="en-US" sz="2000" b="1" dirty="0"/>
          </a:p>
        </p:txBody>
      </p:sp>
    </p:spTree>
    <p:extLst>
      <p:ext uri="{BB962C8B-B14F-4D97-AF65-F5344CB8AC3E}">
        <p14:creationId xmlns:p14="http://schemas.microsoft.com/office/powerpoint/2010/main" val="332752973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Let us apply all of data modeling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63378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lvl="0"/>
            <a:r>
              <a:rPr lang="en-US" altLang="en-US" b="1" dirty="0">
                <a:solidFill>
                  <a:srgbClr val="00B0F0"/>
                </a:solidFill>
                <a:latin typeface="+mn-lt"/>
              </a:rPr>
              <a:t>            &amp;&amp; DateDim[Date] &lt;= MAX(</a:t>
            </a:r>
            <a:r>
              <a:rPr lang="en-US" altLang="en-US" b="1" dirty="0">
                <a:solidFill>
                  <a:srgbClr val="00B0F0"/>
                </a:solidFill>
              </a:rPr>
              <a:t>DateDim</a:t>
            </a:r>
            <a:r>
              <a:rPr lang="en-US" altLang="en-US" b="1" dirty="0">
                <a:solidFill>
                  <a:srgbClr val="00B0F0"/>
                </a:solidFill>
                <a:latin typeface="+mn-lt"/>
              </a:rPr>
              <a:t>[Date]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9" name="Rectangle 8"/>
          <p:cNvSpPr/>
          <p:nvPr/>
        </p:nvSpPr>
        <p:spPr>
          <a:xfrm>
            <a:off x="5704424" y="3372456"/>
            <a:ext cx="6096000" cy="1985159"/>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Now you have a FILTERED list of dates</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this to update the filter context (since it is in a CALCULATE statement)</a:t>
            </a:r>
          </a:p>
          <a:p>
            <a:pPr lvl="1">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28699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Let us apply all of the data modeling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59441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bg1">
                    <a:lumMod val="75000"/>
                  </a:schemeClr>
                </a:solidFill>
                <a:latin typeface="+mn-lt"/>
              </a:rPr>
              <a:t>    </a:t>
            </a:r>
            <a:r>
              <a:rPr lang="en-US" altLang="en-US" b="1" dirty="0">
                <a:solidFill>
                  <a:srgbClr val="00B0F0"/>
                </a:solidFill>
                <a:latin typeface="+mn-lt"/>
              </a:rPr>
              <a:t>[Total Sales]</a:t>
            </a:r>
            <a:r>
              <a:rPr lang="en-US" altLang="en-US" b="1" dirty="0">
                <a:solidFill>
                  <a:schemeClr val="bg1">
                    <a:lumMod val="75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chemeClr val="tx1">
                    <a:lumMod val="60000"/>
                    <a:lumOff val="40000"/>
                  </a:schemeClr>
                </a:solidFill>
                <a:latin typeface="+mn-lt"/>
              </a:rPr>
              <a:t>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&amp;&amp; DateDim[Date] &lt;= MAX(DateDim[Date]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9" name="Rectangle 8"/>
          <p:cNvSpPr/>
          <p:nvPr/>
        </p:nvSpPr>
        <p:spPr>
          <a:xfrm>
            <a:off x="5704424" y="3552970"/>
            <a:ext cx="6096000" cy="757130"/>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updated FILTER context to evaluate ‘Total Sales’</a:t>
            </a:r>
          </a:p>
        </p:txBody>
      </p:sp>
    </p:spTree>
    <p:extLst>
      <p:ext uri="{BB962C8B-B14F-4D97-AF65-F5344CB8AC3E}">
        <p14:creationId xmlns:p14="http://schemas.microsoft.com/office/powerpoint/2010/main" val="960101269"/>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Introducing Time Intelligence – There is an App for that!!</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 – Time Intelligence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2"/>
            <a:ext cx="5549799"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[SalesYTD Easier] =</a:t>
            </a:r>
            <a:br>
              <a:rPr lang="en-US" altLang="en-US" b="1" dirty="0">
                <a:solidFill>
                  <a:srgbClr val="00B0F0"/>
                </a:solidFill>
                <a:latin typeface="+mn-lt"/>
              </a:rPr>
            </a:b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DATESYTD(DateDim[Date])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p:txBody>
      </p:sp>
      <p:sp>
        <p:nvSpPr>
          <p:cNvPr id="9" name="Rectangle 8"/>
          <p:cNvSpPr/>
          <p:nvPr/>
        </p:nvSpPr>
        <p:spPr>
          <a:xfrm>
            <a:off x="5539672" y="2508679"/>
            <a:ext cx="6096000" cy="2240613"/>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This allows you to write the formula without being a DAX guru!</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Microsoft is continuously improving Time Intelligence functions to make it simple to use</a:t>
            </a:r>
          </a:p>
        </p:txBody>
      </p:sp>
      <p:sp>
        <p:nvSpPr>
          <p:cNvPr id="10" name="Rectangle 9"/>
          <p:cNvSpPr/>
          <p:nvPr/>
        </p:nvSpPr>
        <p:spPr>
          <a:xfrm>
            <a:off x="267500" y="6152527"/>
            <a:ext cx="12283721" cy="523220"/>
          </a:xfrm>
          <a:prstGeom prst="rect">
            <a:avLst/>
          </a:prstGeom>
        </p:spPr>
        <p:txBody>
          <a:bodyPr wrap="square">
            <a:spAutoFit/>
          </a:bodyPr>
          <a:lstStyle/>
          <a:p>
            <a:r>
              <a:rPr lang="en-US" sz="2800" b="1" spc="-100" dirty="0">
                <a:ln w="3175">
                  <a:noFill/>
                </a:ln>
                <a:gradFill>
                  <a:gsLst>
                    <a:gs pos="1250">
                      <a:srgbClr val="505050"/>
                    </a:gs>
                    <a:gs pos="100000">
                      <a:srgbClr val="505050"/>
                    </a:gs>
                  </a:gsLst>
                  <a:lin ang="5400000" scaled="0"/>
                </a:gradFill>
                <a:cs typeface="Segoe UI" pitchFamily="34" charset="0"/>
              </a:rPr>
              <a:t>Time Intelligence functions are your friends – They will save you time!</a:t>
            </a:r>
            <a:endParaRPr lang="en-US" dirty="0"/>
          </a:p>
        </p:txBody>
      </p:sp>
    </p:spTree>
    <p:extLst>
      <p:ext uri="{BB962C8B-B14F-4D97-AF65-F5344CB8AC3E}">
        <p14:creationId xmlns:p14="http://schemas.microsoft.com/office/powerpoint/2010/main" val="1723946504"/>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Month Over Month</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 – Time Intelligence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315087"/>
            <a:ext cx="5549799"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Total Sales Last Month = </a:t>
            </a:r>
          </a:p>
          <a:p>
            <a:pPr lvl="0"/>
            <a:endParaRPr lang="en-US" altLang="en-US" b="1" dirty="0">
              <a:solidFill>
                <a:srgbClr val="00B0F0"/>
              </a:solidFill>
              <a:latin typeface="+mn-lt"/>
            </a:endParaRPr>
          </a:p>
          <a:p>
            <a:pPr lvl="0"/>
            <a:r>
              <a:rPr lang="en-US" altLang="en-US" b="1" dirty="0">
                <a:solidFill>
                  <a:srgbClr val="00B0F0"/>
                </a:solidFill>
                <a:latin typeface="+mn-lt"/>
              </a:rPr>
              <a:t>CALCULATE([Total Sales], </a:t>
            </a:r>
          </a:p>
          <a:p>
            <a:pPr lvl="0"/>
            <a:endParaRPr lang="en-US" altLang="en-US" b="1" dirty="0">
              <a:solidFill>
                <a:srgbClr val="00B0F0"/>
              </a:solidFill>
              <a:latin typeface="+mn-lt"/>
            </a:endParaRPr>
          </a:p>
          <a:p>
            <a:pPr lvl="0"/>
            <a:r>
              <a:rPr lang="en-US" altLang="en-US" b="1" dirty="0">
                <a:solidFill>
                  <a:srgbClr val="00B0F0"/>
                </a:solidFill>
                <a:latin typeface="+mn-lt"/>
              </a:rPr>
              <a:t>    PREVIOUSMONTH(DateDim[Date]))</a:t>
            </a:r>
          </a:p>
          <a:p>
            <a:pPr lvl="0"/>
            <a:endParaRPr lang="en-US" altLang="en-US" b="1" dirty="0">
              <a:solidFill>
                <a:srgbClr val="00B0F0"/>
              </a:solidFill>
              <a:latin typeface="+mn-lt"/>
            </a:endParaRPr>
          </a:p>
          <a:p>
            <a:pPr lvl="0"/>
            <a:endParaRPr lang="en-US" altLang="en-US" b="1" dirty="0">
              <a:solidFill>
                <a:srgbClr val="00B0F0"/>
              </a:solidFill>
              <a:latin typeface="+mn-lt"/>
            </a:endParaRPr>
          </a:p>
          <a:p>
            <a:pPr lvl="0"/>
            <a:endParaRPr lang="en-US" altLang="en-US" b="1" dirty="0">
              <a:solidFill>
                <a:srgbClr val="00B0F0"/>
              </a:solidFill>
              <a:latin typeface="+mn-lt"/>
            </a:endParaRPr>
          </a:p>
          <a:p>
            <a:pPr lvl="0"/>
            <a:r>
              <a:rPr lang="en-US" altLang="en-US" b="1" dirty="0">
                <a:solidFill>
                  <a:srgbClr val="00B0F0"/>
                </a:solidFill>
                <a:latin typeface="+mn-lt"/>
              </a:rPr>
              <a:t>MoM = </a:t>
            </a:r>
          </a:p>
          <a:p>
            <a:pPr lvl="0"/>
            <a:endParaRPr lang="en-US" altLang="en-US" b="1" dirty="0">
              <a:solidFill>
                <a:srgbClr val="00B0F0"/>
              </a:solidFill>
              <a:latin typeface="+mn-lt"/>
            </a:endParaRPr>
          </a:p>
          <a:p>
            <a:pPr lvl="0"/>
            <a:r>
              <a:rPr lang="en-US" altLang="en-US" b="1" dirty="0">
                <a:solidFill>
                  <a:srgbClr val="00B0F0"/>
                </a:solidFill>
                <a:latin typeface="+mn-lt"/>
              </a:rPr>
              <a:t>DIVIDE([Total Sales] - [Total Sales Last Month],</a:t>
            </a:r>
          </a:p>
          <a:p>
            <a:pPr lvl="0"/>
            <a:endParaRPr lang="en-US" altLang="en-US" b="1" dirty="0">
              <a:solidFill>
                <a:srgbClr val="00B0F0"/>
              </a:solidFill>
              <a:latin typeface="+mn-lt"/>
            </a:endParaRPr>
          </a:p>
          <a:p>
            <a:pPr lvl="0"/>
            <a:r>
              <a:rPr lang="en-US" altLang="en-US" b="1" dirty="0">
                <a:solidFill>
                  <a:srgbClr val="00B0F0"/>
                </a:solidFill>
                <a:latin typeface="+mn-lt"/>
              </a:rPr>
              <a:t>   [Total Sales Last Month])</a:t>
            </a:r>
          </a:p>
        </p:txBody>
      </p:sp>
      <p:sp>
        <p:nvSpPr>
          <p:cNvPr id="9" name="Rectangle 8"/>
          <p:cNvSpPr/>
          <p:nvPr/>
        </p:nvSpPr>
        <p:spPr>
          <a:xfrm>
            <a:off x="5539672" y="2508679"/>
            <a:ext cx="6096000" cy="757130"/>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DAX has several shortcut </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Time Intelligence functions</a:t>
            </a:r>
          </a:p>
        </p:txBody>
      </p:sp>
    </p:spTree>
    <p:extLst>
      <p:ext uri="{BB962C8B-B14F-4D97-AF65-F5344CB8AC3E}">
        <p14:creationId xmlns:p14="http://schemas.microsoft.com/office/powerpoint/2010/main" val="1832158269"/>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Monthly Active Users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 – Time Intelligence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446356"/>
            <a:ext cx="5549799"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[Monthly Active Users] = </a:t>
            </a:r>
          </a:p>
          <a:p>
            <a:pPr lvl="0"/>
            <a:endParaRPr lang="en-US" altLang="en-US" b="1" dirty="0">
              <a:solidFill>
                <a:srgbClr val="00B0F0"/>
              </a:solidFill>
              <a:latin typeface="+mn-lt"/>
            </a:endParaRPr>
          </a:p>
          <a:p>
            <a:pPr lvl="0"/>
            <a:r>
              <a:rPr lang="en-US" altLang="en-US" b="1" dirty="0">
                <a:solidFill>
                  <a:srgbClr val="00B0F0"/>
                </a:solidFill>
                <a:latin typeface="+mn-lt"/>
              </a:rPr>
              <a:t>CALCULATE(</a:t>
            </a:r>
          </a:p>
          <a:p>
            <a:pPr lvl="0"/>
            <a:endParaRPr lang="en-US" altLang="en-US" b="1" dirty="0">
              <a:solidFill>
                <a:srgbClr val="00B0F0"/>
              </a:solidFill>
              <a:latin typeface="+mn-lt"/>
            </a:endParaRPr>
          </a:p>
          <a:p>
            <a:pPr lvl="0"/>
            <a:r>
              <a:rPr lang="en-US" altLang="en-US" b="1" dirty="0">
                <a:solidFill>
                  <a:srgbClr val="00B0F0"/>
                </a:solidFill>
                <a:latin typeface="+mn-lt"/>
              </a:rPr>
              <a:t>    SUMX(VALUES(Sales [CustomerId]),1),</a:t>
            </a:r>
          </a:p>
          <a:p>
            <a:pPr lvl="0"/>
            <a:endParaRPr lang="en-US" altLang="en-US" b="1" dirty="0">
              <a:solidFill>
                <a:srgbClr val="00B0F0"/>
              </a:solidFill>
              <a:latin typeface="+mn-lt"/>
            </a:endParaRPr>
          </a:p>
          <a:p>
            <a:pPr lvl="0"/>
            <a:r>
              <a:rPr lang="en-US" altLang="en-US" b="1" dirty="0">
                <a:solidFill>
                  <a:srgbClr val="00B0F0"/>
                </a:solidFill>
                <a:latin typeface="+mn-lt"/>
              </a:rPr>
              <a:t>    ALL('DateDim'),</a:t>
            </a:r>
            <a:br>
              <a:rPr lang="en-US" altLang="en-US" b="1" dirty="0">
                <a:solidFill>
                  <a:srgbClr val="00B0F0"/>
                </a:solidFill>
                <a:latin typeface="+mn-lt"/>
              </a:rPr>
            </a:br>
            <a:endParaRPr lang="en-US" altLang="en-US" b="1" dirty="0">
              <a:solidFill>
                <a:srgbClr val="00B0F0"/>
              </a:solidFill>
              <a:latin typeface="+mn-lt"/>
            </a:endParaRPr>
          </a:p>
          <a:p>
            <a:pPr lvl="0"/>
            <a:r>
              <a:rPr lang="en-US" altLang="en-US" b="1" dirty="0">
                <a:solidFill>
                  <a:srgbClr val="00B0F0"/>
                </a:solidFill>
                <a:latin typeface="+mn-lt"/>
              </a:rPr>
              <a:t>    DATESINPERIOD('DateDim'[Date], </a:t>
            </a:r>
          </a:p>
          <a:p>
            <a:pPr lvl="0"/>
            <a:br>
              <a:rPr lang="en-US" altLang="en-US" b="1" dirty="0">
                <a:solidFill>
                  <a:srgbClr val="00B0F0"/>
                </a:solidFill>
                <a:latin typeface="+mn-lt"/>
              </a:rPr>
            </a:br>
            <a:r>
              <a:rPr lang="en-US" altLang="en-US" b="1" dirty="0">
                <a:solidFill>
                  <a:srgbClr val="00B0F0"/>
                </a:solidFill>
                <a:latin typeface="+mn-lt"/>
              </a:rPr>
              <a:t>    LASTDATE('DateDim'[Date]), -1, MONTH)</a:t>
            </a:r>
          </a:p>
          <a:p>
            <a:pPr lvl="0"/>
            <a:endParaRPr lang="en-US" altLang="en-US" b="1" dirty="0">
              <a:solidFill>
                <a:srgbClr val="00B0F0"/>
              </a:solidFill>
              <a:latin typeface="+mn-lt"/>
            </a:endParaRPr>
          </a:p>
          <a:p>
            <a:pPr lvl="0"/>
            <a:r>
              <a:rPr lang="en-US" altLang="en-US" b="1" dirty="0">
                <a:solidFill>
                  <a:srgbClr val="00B0F0"/>
                </a:solidFill>
                <a:latin typeface="+mn-lt"/>
              </a:rPr>
              <a:t>)</a:t>
            </a:r>
          </a:p>
        </p:txBody>
      </p:sp>
      <p:sp>
        <p:nvSpPr>
          <p:cNvPr id="9" name="Rectangle 8"/>
          <p:cNvSpPr/>
          <p:nvPr/>
        </p:nvSpPr>
        <p:spPr>
          <a:xfrm>
            <a:off x="5539672" y="2508679"/>
            <a:ext cx="6096000" cy="834074"/>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Sumx vs DistinctCount of CustomerID</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SUMX can be more performant</a:t>
            </a:r>
          </a:p>
        </p:txBody>
      </p:sp>
    </p:spTree>
    <p:extLst>
      <p:ext uri="{BB962C8B-B14F-4D97-AF65-F5344CB8AC3E}">
        <p14:creationId xmlns:p14="http://schemas.microsoft.com/office/powerpoint/2010/main" val="2465418419"/>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Other Time Intelligence Functions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 – Time Intelligence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518327" y="1923101"/>
            <a:ext cx="951546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DATESINPERIOD</a:t>
            </a:r>
          </a:p>
          <a:p>
            <a:pPr lvl="0"/>
            <a:endParaRPr lang="en-US" altLang="en-US" b="1" dirty="0">
              <a:solidFill>
                <a:srgbClr val="00B0F0"/>
              </a:solidFill>
              <a:latin typeface="+mn-lt"/>
            </a:endParaRPr>
          </a:p>
          <a:p>
            <a:pPr lvl="0"/>
            <a:r>
              <a:rPr lang="en-US" altLang="en-US" b="1" dirty="0">
                <a:solidFill>
                  <a:srgbClr val="00B0F0"/>
                </a:solidFill>
                <a:latin typeface="+mn-lt"/>
              </a:rPr>
              <a:t>DATESYTD</a:t>
            </a:r>
          </a:p>
          <a:p>
            <a:pPr lvl="0"/>
            <a:endParaRPr lang="en-US" altLang="en-US" b="1" dirty="0">
              <a:solidFill>
                <a:srgbClr val="00B0F0"/>
              </a:solidFill>
              <a:latin typeface="+mn-lt"/>
            </a:endParaRPr>
          </a:p>
          <a:p>
            <a:pPr lvl="0"/>
            <a:r>
              <a:rPr lang="en-US" altLang="en-US" b="1" dirty="0">
                <a:solidFill>
                  <a:srgbClr val="00B0F0"/>
                </a:solidFill>
                <a:latin typeface="+mn-lt"/>
              </a:rPr>
              <a:t>DATESQTD</a:t>
            </a:r>
          </a:p>
          <a:p>
            <a:pPr lvl="0"/>
            <a:endParaRPr lang="en-US" altLang="en-US" b="1" dirty="0">
              <a:solidFill>
                <a:srgbClr val="00B0F0"/>
              </a:solidFill>
              <a:latin typeface="+mn-lt"/>
            </a:endParaRPr>
          </a:p>
          <a:p>
            <a:pPr lvl="0"/>
            <a:r>
              <a:rPr lang="en-US" altLang="en-US" b="1" dirty="0">
                <a:solidFill>
                  <a:srgbClr val="00B0F0"/>
                </a:solidFill>
                <a:latin typeface="+mn-lt"/>
              </a:rPr>
              <a:t>NEXTMONTH</a:t>
            </a:r>
            <a:br>
              <a:rPr lang="en-US" altLang="en-US" b="1" dirty="0">
                <a:solidFill>
                  <a:srgbClr val="00B0F0"/>
                </a:solidFill>
                <a:latin typeface="+mn-lt"/>
              </a:rPr>
            </a:br>
            <a:br>
              <a:rPr lang="en-US" altLang="en-US" b="1" dirty="0">
                <a:solidFill>
                  <a:srgbClr val="00B0F0"/>
                </a:solidFill>
                <a:latin typeface="+mn-lt"/>
              </a:rPr>
            </a:br>
            <a:r>
              <a:rPr lang="en-US" altLang="en-US" b="1" dirty="0">
                <a:solidFill>
                  <a:srgbClr val="00B0F0"/>
                </a:solidFill>
                <a:latin typeface="+mn-lt"/>
              </a:rPr>
              <a:t>NEXTYEAR</a:t>
            </a:r>
            <a:br>
              <a:rPr lang="en-US" altLang="en-US" b="1" dirty="0">
                <a:solidFill>
                  <a:srgbClr val="00B0F0"/>
                </a:solidFill>
                <a:latin typeface="+mn-lt"/>
              </a:rPr>
            </a:br>
            <a:endParaRPr lang="en-US" altLang="en-US" b="1" dirty="0">
              <a:solidFill>
                <a:srgbClr val="00B0F0"/>
              </a:solidFill>
              <a:latin typeface="+mn-lt"/>
            </a:endParaRPr>
          </a:p>
        </p:txBody>
      </p:sp>
      <p:sp>
        <p:nvSpPr>
          <p:cNvPr id="9" name="TextBox 8"/>
          <p:cNvSpPr txBox="1"/>
          <p:nvPr/>
        </p:nvSpPr>
        <p:spPr>
          <a:xfrm>
            <a:off x="267500" y="6381664"/>
            <a:ext cx="11924500" cy="341632"/>
          </a:xfrm>
          <a:prstGeom prst="rect">
            <a:avLst/>
          </a:prstGeom>
          <a:solidFill>
            <a:schemeClr val="bg1"/>
          </a:solidFill>
        </p:spPr>
        <p:txBody>
          <a:bodyPr wrap="square">
            <a:spAutoFit/>
          </a:bodyPr>
          <a:lstStyle>
            <a:defPPr>
              <a:defRPr lang="en-US"/>
            </a:defPPr>
            <a:lvl1pPr>
              <a:lnSpc>
                <a:spcPct val="90000"/>
              </a:lnSpc>
              <a:spcAft>
                <a:spcPts val="600"/>
              </a:spcAft>
              <a:defRPr b="1">
                <a:gradFill>
                  <a:gsLst>
                    <a:gs pos="2917">
                      <a:schemeClr val="tx1"/>
                    </a:gs>
                    <a:gs pos="30000">
                      <a:schemeClr val="tx1"/>
                    </a:gs>
                  </a:gsLst>
                  <a:lin ang="5400000" scaled="0"/>
                </a:gradFill>
              </a:defRPr>
            </a:lvl1pPr>
          </a:lstStyle>
          <a:p>
            <a:r>
              <a:rPr lang="en-US" dirty="0"/>
              <a:t>Pro Tip: Learn about Time Intelligence functions - https://msdn.microsoft.com/en-us/library/ee634763.aspx</a:t>
            </a:r>
          </a:p>
        </p:txBody>
      </p:sp>
      <p:sp>
        <p:nvSpPr>
          <p:cNvPr id="10" name="Rectangle 2"/>
          <p:cNvSpPr>
            <a:spLocks noChangeArrowheads="1"/>
          </p:cNvSpPr>
          <p:nvPr/>
        </p:nvSpPr>
        <p:spPr bwMode="auto">
          <a:xfrm>
            <a:off x="6027670" y="1923101"/>
            <a:ext cx="589567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PREVIOUSYEAR</a:t>
            </a:r>
            <a:br>
              <a:rPr lang="en-US" altLang="en-US" b="1" dirty="0">
                <a:solidFill>
                  <a:srgbClr val="00B0F0"/>
                </a:solidFill>
                <a:latin typeface="+mn-lt"/>
              </a:rPr>
            </a:br>
            <a:br>
              <a:rPr lang="en-US" altLang="en-US" b="1" dirty="0">
                <a:solidFill>
                  <a:srgbClr val="00B0F0"/>
                </a:solidFill>
                <a:latin typeface="+mn-lt"/>
              </a:rPr>
            </a:br>
            <a:r>
              <a:rPr lang="en-US" altLang="en-US" b="1" dirty="0">
                <a:solidFill>
                  <a:srgbClr val="00B0F0"/>
                </a:solidFill>
                <a:latin typeface="+mn-lt"/>
              </a:rPr>
              <a:t>PREVIOUSMONTH</a:t>
            </a:r>
            <a:br>
              <a:rPr lang="en-US" altLang="en-US" b="1" dirty="0">
                <a:solidFill>
                  <a:srgbClr val="00B0F0"/>
                </a:solidFill>
                <a:latin typeface="+mn-lt"/>
              </a:rPr>
            </a:br>
            <a:br>
              <a:rPr lang="en-US" altLang="en-US" b="1" dirty="0">
                <a:solidFill>
                  <a:srgbClr val="00B0F0"/>
                </a:solidFill>
                <a:latin typeface="+mn-lt"/>
              </a:rPr>
            </a:br>
            <a:r>
              <a:rPr lang="en-US" altLang="en-US" b="1" dirty="0">
                <a:solidFill>
                  <a:srgbClr val="00B0F0"/>
                </a:solidFill>
                <a:latin typeface="+mn-lt"/>
              </a:rPr>
              <a:t>SAMEPERIODLASTYEAR</a:t>
            </a:r>
          </a:p>
          <a:p>
            <a:pPr lvl="0"/>
            <a:endParaRPr lang="en-US" altLang="en-US" b="1" dirty="0">
              <a:solidFill>
                <a:srgbClr val="00B0F0"/>
              </a:solidFill>
              <a:latin typeface="+mn-lt"/>
            </a:endParaRPr>
          </a:p>
          <a:p>
            <a:pPr lvl="0"/>
            <a:r>
              <a:rPr lang="en-US" altLang="en-US" b="1" dirty="0">
                <a:solidFill>
                  <a:srgbClr val="00B0F0"/>
                </a:solidFill>
                <a:latin typeface="+mn-lt"/>
              </a:rPr>
              <a:t>PARALLELPERIOD</a:t>
            </a:r>
          </a:p>
        </p:txBody>
      </p:sp>
    </p:spTree>
    <p:extLst>
      <p:ext uri="{BB962C8B-B14F-4D97-AF65-F5344CB8AC3E}">
        <p14:creationId xmlns:p14="http://schemas.microsoft.com/office/powerpoint/2010/main" val="2777181686"/>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Module 5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2326791"/>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Can I parse advanced DAX formulas?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What are some standard DAX patterns?</a:t>
            </a:r>
          </a:p>
          <a:p>
            <a:pPr marL="342900" indent="-342900">
              <a:lnSpc>
                <a:spcPct val="120000"/>
              </a:lnSpc>
              <a:buFont typeface="Arial" panose="020B0604020202020204" pitchFamily="34" charset="0"/>
              <a:buChar char="•"/>
            </a:pPr>
            <a:r>
              <a:rPr lang="en-US" sz="2400" dirty="0">
                <a:solidFill>
                  <a:schemeClr val="tx1">
                    <a:lumMod val="50000"/>
                  </a:schemeClr>
                </a:solidFill>
              </a:rPr>
              <a:t>Which time intelligence functions are built-in to DAX?</a:t>
            </a: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706485417"/>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68150" y="612786"/>
            <a:ext cx="10620764" cy="5134331"/>
          </a:xfrm>
          <a:prstGeom prst="rect">
            <a:avLst/>
          </a:prstGeom>
        </p:spPr>
        <p:txBody>
          <a:bodyPr>
            <a:normAutofit fontScale="25000" lnSpcReduction="20000"/>
          </a:bodyPr>
          <a:lstStyle/>
          <a:p>
            <a:pPr marL="244707" lvl="1" indent="0">
              <a:buNone/>
            </a:pPr>
            <a:endParaRPr lang="en-US" sz="4077" i="1" dirty="0"/>
          </a:p>
          <a:p>
            <a:pPr marL="244707" lvl="1" indent="0" defTabSz="665641">
              <a:buNone/>
            </a:pPr>
            <a:r>
              <a:rPr lang="en-US" sz="10483" i="1" dirty="0"/>
              <a:t>Contact Support </a:t>
            </a:r>
          </a:p>
          <a:p>
            <a:pPr marL="244707" lvl="1" indent="0" defTabSz="665641">
              <a:buNone/>
            </a:pPr>
            <a:r>
              <a:rPr lang="en-US" sz="5824" i="1" dirty="0"/>
              <a:t> 		Report Errors, Issues </a:t>
            </a:r>
            <a:r>
              <a:rPr lang="en-US" sz="6989" i="1" dirty="0"/>
              <a:t>–</a:t>
            </a:r>
            <a:r>
              <a:rPr lang="en-US" sz="5824" i="1" dirty="0"/>
              <a:t> </a:t>
            </a:r>
            <a:r>
              <a:rPr lang="en-US" sz="5824" u="sng" dirty="0">
                <a:hlinkClick r:id="rId3"/>
              </a:rPr>
              <a:t>Support.PowerBI.com </a:t>
            </a:r>
            <a:br>
              <a:rPr lang="en-US" sz="5824" u="sng" dirty="0"/>
            </a:br>
            <a:endParaRPr lang="en-US" sz="4659" dirty="0">
              <a:solidFill>
                <a:prstClr val="black"/>
              </a:solidFill>
            </a:endParaRPr>
          </a:p>
          <a:p>
            <a:pPr marL="244707" lvl="1" indent="0" defTabSz="665641">
              <a:buNone/>
            </a:pPr>
            <a:r>
              <a:rPr lang="en-US" sz="10483" i="1" dirty="0"/>
              <a:t>Resources </a:t>
            </a:r>
            <a:r>
              <a:rPr lang="en-US" sz="6353" i="1" dirty="0">
                <a:solidFill>
                  <a:schemeClr val="bg1">
                    <a:lumMod val="50000"/>
                  </a:schemeClr>
                </a:solidFill>
              </a:rPr>
              <a:t>use presentation mode to click the hyperlinks</a:t>
            </a:r>
            <a:br>
              <a:rPr lang="en-US" sz="6353" i="1" dirty="0">
                <a:solidFill>
                  <a:schemeClr val="bg1">
                    <a:lumMod val="50000"/>
                  </a:schemeClr>
                </a:solidFill>
              </a:rPr>
            </a:br>
            <a:endParaRPr lang="en-US" sz="2912" i="1" dirty="0">
              <a:solidFill>
                <a:schemeClr val="bg1">
                  <a:lumMod val="50000"/>
                </a:schemeClr>
              </a:solidFill>
            </a:endParaRPr>
          </a:p>
          <a:p>
            <a:pPr marL="1076788" lvl="1" indent="-832081" defTabSz="665641">
              <a:spcBef>
                <a:spcPts val="0"/>
              </a:spcBef>
              <a:spcAft>
                <a:spcPts val="600"/>
              </a:spcAft>
              <a:buFont typeface="Wingdings" panose="05000000000000000000" pitchFamily="2" charset="2"/>
              <a:buChar char="Ø"/>
            </a:pPr>
            <a:r>
              <a:rPr lang="en-US" sz="6400" i="1" dirty="0">
                <a:hlinkClick r:id="rId4"/>
              </a:rPr>
              <a:t>Community.PowerBI.com</a:t>
            </a:r>
            <a:r>
              <a:rPr lang="en-US" sz="6400" i="1" dirty="0"/>
              <a:t> – Community Forum</a:t>
            </a:r>
          </a:p>
          <a:p>
            <a:pPr marL="1076788" lvl="1" indent="-832081" defTabSz="665641">
              <a:spcBef>
                <a:spcPts val="0"/>
              </a:spcBef>
              <a:spcAft>
                <a:spcPts val="600"/>
              </a:spcAft>
              <a:buFont typeface="Wingdings" panose="05000000000000000000" pitchFamily="2" charset="2"/>
              <a:buChar char="Ø"/>
            </a:pPr>
            <a:r>
              <a:rPr lang="en-US" sz="6400" i="1" dirty="0">
                <a:hlinkClick r:id="rId5"/>
              </a:rPr>
              <a:t>Data Stories Gallery </a:t>
            </a:r>
            <a:r>
              <a:rPr lang="en-US" sz="6400" i="1" dirty="0"/>
              <a:t>– Get inspired with Data Stories by other Power BI users</a:t>
            </a:r>
          </a:p>
          <a:p>
            <a:pPr marL="1076788" lvl="1" indent="-832081" defTabSz="665641">
              <a:spcBef>
                <a:spcPts val="0"/>
              </a:spcBef>
              <a:spcAft>
                <a:spcPts val="600"/>
              </a:spcAft>
              <a:buFont typeface="Wingdings" panose="05000000000000000000" pitchFamily="2" charset="2"/>
              <a:buChar char="Ø"/>
            </a:pPr>
            <a:r>
              <a:rPr lang="en-US" sz="6400" i="1" dirty="0">
                <a:hlinkClick r:id="rId6"/>
              </a:rPr>
              <a:t>R-Visuals Gallery </a:t>
            </a:r>
            <a:r>
              <a:rPr lang="en-US" sz="6400" i="1" dirty="0"/>
              <a:t>– Get inspired by others use of R for analyzing their data</a:t>
            </a:r>
          </a:p>
          <a:p>
            <a:pPr marL="1076788" lvl="1" indent="-832081" defTabSz="665641">
              <a:spcBef>
                <a:spcPts val="0"/>
              </a:spcBef>
              <a:spcAft>
                <a:spcPts val="600"/>
              </a:spcAft>
              <a:buFont typeface="Wingdings" panose="05000000000000000000" pitchFamily="2" charset="2"/>
              <a:buChar char="Ø"/>
            </a:pPr>
            <a:r>
              <a:rPr lang="en-US" sz="6400" i="1" dirty="0">
                <a:hlinkClick r:id="rId7"/>
              </a:rPr>
              <a:t>Visuals.PowerBI.com</a:t>
            </a:r>
            <a:r>
              <a:rPr lang="en-US" sz="6400" i="1" dirty="0"/>
              <a:t> – Custom PBI visuals and R visuals you can download and use in your story</a:t>
            </a:r>
            <a:br>
              <a:rPr lang="en-US" sz="6400" i="1" dirty="0"/>
            </a:br>
            <a:endParaRPr lang="en-US" sz="6400" i="1" dirty="0"/>
          </a:p>
          <a:p>
            <a:pPr marL="1076788" lvl="1" indent="-832081" defTabSz="665641">
              <a:spcBef>
                <a:spcPts val="0"/>
              </a:spcBef>
              <a:spcAft>
                <a:spcPts val="600"/>
              </a:spcAft>
              <a:buFont typeface="Wingdings" panose="05000000000000000000" pitchFamily="2" charset="2"/>
              <a:buChar char="Ø"/>
            </a:pPr>
            <a:r>
              <a:rPr lang="en-US" sz="6400" i="1" dirty="0">
                <a:hlinkClick r:id="rId8"/>
              </a:rPr>
              <a:t>Power BI Blog </a:t>
            </a:r>
            <a:r>
              <a:rPr lang="en-US" sz="6400" i="1" dirty="0"/>
              <a:t>- weekly updates</a:t>
            </a:r>
            <a:br>
              <a:rPr lang="en-US" sz="6400" i="1" dirty="0"/>
            </a:br>
            <a:endParaRPr lang="en-US" sz="6400" i="1" dirty="0"/>
          </a:p>
          <a:p>
            <a:pPr marL="1076788" lvl="1" indent="-832081" defTabSz="665641">
              <a:spcBef>
                <a:spcPts val="0"/>
              </a:spcBef>
              <a:spcAft>
                <a:spcPts val="600"/>
              </a:spcAft>
              <a:buFont typeface="Wingdings" panose="05000000000000000000" pitchFamily="2" charset="2"/>
              <a:buChar char="Ø"/>
            </a:pPr>
            <a:r>
              <a:rPr lang="en-US" sz="6400" i="1" dirty="0">
                <a:hlinkClick r:id="rId9"/>
              </a:rPr>
              <a:t>User Voice for Power BI </a:t>
            </a:r>
            <a:r>
              <a:rPr lang="en-US" sz="6400" i="1" dirty="0">
                <a:hlinkClick r:id="rId10"/>
              </a:rPr>
              <a:t>–</a:t>
            </a:r>
            <a:r>
              <a:rPr lang="en-US" sz="6400" i="1" dirty="0"/>
              <a:t> Vote on (or submit) your favorite new ideas for Power BI</a:t>
            </a:r>
            <a:endParaRPr lang="en-US" sz="6400" i="1" dirty="0">
              <a:hlinkClick r:id="rId10"/>
            </a:endParaRPr>
          </a:p>
          <a:p>
            <a:pPr marL="1076788" lvl="1" indent="-832081" defTabSz="665641">
              <a:spcBef>
                <a:spcPts val="0"/>
              </a:spcBef>
              <a:spcAft>
                <a:spcPts val="600"/>
              </a:spcAft>
              <a:buFont typeface="Wingdings" panose="05000000000000000000" pitchFamily="2" charset="2"/>
              <a:buChar char="Ø"/>
            </a:pPr>
            <a:r>
              <a:rPr lang="en-US" sz="6400" i="1" dirty="0" err="1">
                <a:hlinkClick r:id="rId10"/>
              </a:rPr>
              <a:t>Issues.PowerBI.Com</a:t>
            </a:r>
            <a:r>
              <a:rPr lang="en-US" sz="6400" i="1" dirty="0"/>
              <a:t> – log issues with the community</a:t>
            </a:r>
          </a:p>
          <a:p>
            <a:pPr marL="1076788" lvl="1" indent="-832081" defTabSz="665641">
              <a:spcBef>
                <a:spcPts val="0"/>
              </a:spcBef>
              <a:spcAft>
                <a:spcPts val="600"/>
              </a:spcAft>
              <a:buFont typeface="Wingdings" panose="05000000000000000000" pitchFamily="2" charset="2"/>
              <a:buChar char="Ø"/>
            </a:pPr>
            <a:endParaRPr lang="en-US" sz="6400" i="1" dirty="0"/>
          </a:p>
          <a:p>
            <a:pPr marL="1076788" lvl="1" indent="-832081" defTabSz="665641">
              <a:spcBef>
                <a:spcPts val="0"/>
              </a:spcBef>
              <a:spcAft>
                <a:spcPts val="600"/>
              </a:spcAft>
              <a:buFont typeface="Wingdings" panose="05000000000000000000" pitchFamily="2" charset="2"/>
              <a:buChar char="Ø"/>
            </a:pPr>
            <a:r>
              <a:rPr lang="en-US" sz="6400" i="1" dirty="0">
                <a:hlinkClick r:id="rId11"/>
              </a:rPr>
              <a:t>Guided Learning</a:t>
            </a:r>
            <a:r>
              <a:rPr lang="en-US" sz="6400" i="1" dirty="0"/>
              <a:t> Self Service Power BI training</a:t>
            </a:r>
            <a:br>
              <a:rPr lang="en-US" sz="6400" i="1" dirty="0"/>
            </a:br>
            <a:endParaRPr lang="en-US" sz="6400" i="1" dirty="0"/>
          </a:p>
          <a:p>
            <a:pPr marL="1076788" lvl="1" indent="-832081" defTabSz="665641">
              <a:lnSpc>
                <a:spcPct val="120000"/>
              </a:lnSpc>
              <a:spcBef>
                <a:spcPts val="0"/>
              </a:spcBef>
              <a:spcAft>
                <a:spcPts val="600"/>
              </a:spcAft>
              <a:buFont typeface="Wingdings" panose="05000000000000000000" pitchFamily="2" charset="2"/>
              <a:buChar char="Ø"/>
            </a:pPr>
            <a:r>
              <a:rPr lang="en-US" sz="6400" i="1" dirty="0">
                <a:hlinkClick r:id="rId12"/>
              </a:rPr>
              <a:t>DAX Formula Language</a:t>
            </a:r>
            <a:r>
              <a:rPr lang="en-US" sz="6400" i="1" dirty="0">
                <a:hlinkClick r:id="rId13"/>
              </a:rPr>
              <a:t> </a:t>
            </a:r>
            <a:r>
              <a:rPr lang="en-US" sz="6400" i="1" dirty="0"/>
              <a:t>– syntax for DAX</a:t>
            </a:r>
          </a:p>
          <a:p>
            <a:pPr marL="1076788" lvl="1" indent="-832081" defTabSz="665641">
              <a:lnSpc>
                <a:spcPct val="120000"/>
              </a:lnSpc>
              <a:spcBef>
                <a:spcPts val="0"/>
              </a:spcBef>
              <a:spcAft>
                <a:spcPts val="600"/>
              </a:spcAft>
              <a:buFont typeface="Wingdings" panose="05000000000000000000" pitchFamily="2" charset="2"/>
              <a:buChar char="Ø"/>
            </a:pPr>
            <a:r>
              <a:rPr lang="en-US" sz="6400" i="1" dirty="0">
                <a:hlinkClick r:id="rId14"/>
              </a:rPr>
              <a:t>DAX Patterns </a:t>
            </a:r>
            <a:r>
              <a:rPr lang="en-US" sz="6400" i="1" dirty="0"/>
              <a:t>– Great website to learn new patterns for the DAX Language</a:t>
            </a:r>
            <a:endParaRPr lang="en-US" sz="6400" i="1" dirty="0">
              <a:hlinkClick r:id="rId15"/>
            </a:endParaRPr>
          </a:p>
          <a:p>
            <a:pPr marL="1076788" lvl="1" indent="-832081" defTabSz="665641">
              <a:lnSpc>
                <a:spcPct val="120000"/>
              </a:lnSpc>
              <a:spcBef>
                <a:spcPts val="0"/>
              </a:spcBef>
              <a:spcAft>
                <a:spcPts val="600"/>
              </a:spcAft>
              <a:buFont typeface="Wingdings" panose="05000000000000000000" pitchFamily="2" charset="2"/>
              <a:buChar char="Ø"/>
            </a:pPr>
            <a:r>
              <a:rPr lang="en-US" sz="6400" i="1" dirty="0">
                <a:hlinkClick r:id="rId15"/>
              </a:rPr>
              <a:t>Power Query Formula Language </a:t>
            </a:r>
            <a:r>
              <a:rPr lang="en-US" sz="6400" i="1" dirty="0"/>
              <a:t>– syntax for the “Query” language</a:t>
            </a:r>
            <a:endParaRPr lang="en-US" sz="6400" i="1" dirty="0">
              <a:hlinkClick r:id="rId16"/>
            </a:endParaRPr>
          </a:p>
          <a:p>
            <a:pPr marL="1076788" lvl="1" indent="-832081" defTabSz="665641">
              <a:lnSpc>
                <a:spcPct val="120000"/>
              </a:lnSpc>
              <a:spcBef>
                <a:spcPts val="0"/>
              </a:spcBef>
              <a:spcAft>
                <a:spcPts val="600"/>
              </a:spcAft>
              <a:buFont typeface="Wingdings" panose="05000000000000000000" pitchFamily="2" charset="2"/>
              <a:buChar char="Ø"/>
            </a:pPr>
            <a:endParaRPr lang="en-US" sz="6400" i="1" dirty="0"/>
          </a:p>
        </p:txBody>
      </p:sp>
      <p:sp>
        <p:nvSpPr>
          <p:cNvPr id="5" name="Rectangle 4"/>
          <p:cNvSpPr/>
          <p:nvPr/>
        </p:nvSpPr>
        <p:spPr>
          <a:xfrm>
            <a:off x="5158612" y="3294576"/>
            <a:ext cx="223138" cy="293927"/>
          </a:xfrm>
          <a:prstGeom prst="rect">
            <a:avLst/>
          </a:prstGeom>
        </p:spPr>
        <p:txBody>
          <a:bodyPr wrap="none">
            <a:spAutoFit/>
          </a:bodyPr>
          <a:lstStyle/>
          <a:p>
            <a:pPr defTabSz="665665">
              <a:defRPr/>
            </a:pPr>
            <a:r>
              <a:rPr lang="en-US" sz="1310" dirty="0">
                <a:solidFill>
                  <a:srgbClr val="1F497D"/>
                </a:solidFill>
                <a:latin typeface="Calibri" panose="020F0502020204030204" pitchFamily="34" charset="0"/>
                <a:ea typeface="Calibri" panose="020F0502020204030204" pitchFamily="34" charset="0"/>
                <a:cs typeface="Times New Roman" panose="02020603050405020304" pitchFamily="18" charset="0"/>
              </a:rPr>
              <a:t> </a:t>
            </a:r>
            <a:endParaRPr lang="en-US" sz="1310" dirty="0">
              <a:solidFill>
                <a:prstClr val="black"/>
              </a:solidFill>
              <a:latin typeface="Calibri" panose="020F0502020204030204"/>
            </a:endParaRPr>
          </a:p>
        </p:txBody>
      </p:sp>
      <p:sp>
        <p:nvSpPr>
          <p:cNvPr id="8" name="Rectangle 7"/>
          <p:cNvSpPr/>
          <p:nvPr/>
        </p:nvSpPr>
        <p:spPr>
          <a:xfrm>
            <a:off x="0" y="-10849"/>
            <a:ext cx="12192000" cy="613264"/>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6712"/>
            <a:endParaRPr lang="en-US" sz="1588" dirty="0">
              <a:solidFill>
                <a:prstClr val="white"/>
              </a:solidFill>
              <a:latin typeface="Segoe UI" panose="020B0502040204020203" pitchFamily="34" charset="0"/>
              <a:cs typeface="Segoe UI" panose="020B0502040204020203" pitchFamily="34" charset="0"/>
            </a:endParaRPr>
          </a:p>
        </p:txBody>
      </p:sp>
      <p:sp>
        <p:nvSpPr>
          <p:cNvPr id="9" name="TextBox 8"/>
          <p:cNvSpPr txBox="1"/>
          <p:nvPr/>
        </p:nvSpPr>
        <p:spPr>
          <a:xfrm>
            <a:off x="523912" y="32245"/>
            <a:ext cx="11241596" cy="581249"/>
          </a:xfrm>
          <a:prstGeom prst="rect">
            <a:avLst/>
          </a:prstGeom>
          <a:noFill/>
        </p:spPr>
        <p:txBody>
          <a:bodyPr wrap="square" rtlCol="0">
            <a:spAutoFit/>
          </a:bodyPr>
          <a:lstStyle/>
          <a:p>
            <a:pPr defTabSz="806712"/>
            <a:r>
              <a:rPr lang="en-US" sz="3177" dirty="0">
                <a:solidFill>
                  <a:prstClr val="black"/>
                </a:solidFill>
                <a:latin typeface="Segoe UI" panose="020B0502040204020203" pitchFamily="34" charset="0"/>
                <a:cs typeface="Segoe UI" panose="020B0502040204020203" pitchFamily="34" charset="0"/>
              </a:rPr>
              <a:t>Power BI Support Resources</a:t>
            </a:r>
          </a:p>
        </p:txBody>
      </p:sp>
      <p:pic>
        <p:nvPicPr>
          <p:cNvPr id="10" name="Picture 9"/>
          <p:cNvPicPr>
            <a:picLocks noChangeAspect="1"/>
          </p:cNvPicPr>
          <p:nvPr/>
        </p:nvPicPr>
        <p:blipFill>
          <a:blip r:embed="rId17"/>
          <a:stretch>
            <a:fillRect/>
          </a:stretch>
        </p:blipFill>
        <p:spPr>
          <a:xfrm>
            <a:off x="10670597" y="143052"/>
            <a:ext cx="1156433" cy="358383"/>
          </a:xfrm>
          <a:prstGeom prst="rect">
            <a:avLst/>
          </a:prstGeom>
        </p:spPr>
      </p:pic>
      <p:grpSp>
        <p:nvGrpSpPr>
          <p:cNvPr id="12" name="Group 11"/>
          <p:cNvGrpSpPr/>
          <p:nvPr/>
        </p:nvGrpSpPr>
        <p:grpSpPr>
          <a:xfrm>
            <a:off x="14559" y="5747118"/>
            <a:ext cx="12177441" cy="1103079"/>
            <a:chOff x="0" y="5629524"/>
            <a:chExt cx="12192000" cy="1212574"/>
          </a:xfrm>
        </p:grpSpPr>
        <p:sp>
          <p:nvSpPr>
            <p:cNvPr id="16" name="Rectangle 15"/>
            <p:cNvSpPr/>
            <p:nvPr/>
          </p:nvSpPr>
          <p:spPr>
            <a:xfrm>
              <a:off x="0" y="5629524"/>
              <a:ext cx="12192000" cy="1212574"/>
            </a:xfrm>
            <a:prstGeom prst="rect">
              <a:avLst/>
            </a:prstGeom>
            <a:solidFill>
              <a:srgbClr val="F2C812"/>
            </a:solidFill>
            <a:ln w="10795" cap="flat" cmpd="sng" algn="ctr">
              <a:noFill/>
              <a:prstDash val="solid"/>
            </a:ln>
            <a:effectLst/>
          </p:spPr>
          <p:txBody>
            <a:bodyPr rtlCol="0" anchor="ctr"/>
            <a:lstStyle/>
            <a:p>
              <a:pPr marL="0" marR="0" lvl="0" indent="0" algn="ctr" defTabSz="806712" eaLnBrk="1" fontAlgn="auto" latinLnBrk="0" hangingPunct="1">
                <a:lnSpc>
                  <a:spcPct val="100000"/>
                </a:lnSpc>
                <a:spcBef>
                  <a:spcPts val="0"/>
                </a:spcBef>
                <a:spcAft>
                  <a:spcPts val="0"/>
                </a:spcAft>
                <a:buClrTx/>
                <a:buSzTx/>
                <a:buFontTx/>
                <a:buNone/>
                <a:tabLst/>
                <a:defRPr/>
              </a:pPr>
              <a:endParaRPr kumimoji="0" lang="en-US" sz="1588"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 name="Title 1"/>
            <p:cNvSpPr txBox="1">
              <a:spLocks/>
            </p:cNvSpPr>
            <p:nvPr/>
          </p:nvSpPr>
          <p:spPr>
            <a:xfrm>
              <a:off x="0" y="5646588"/>
              <a:ext cx="12192000" cy="550767"/>
            </a:xfrm>
            <a:prstGeom prst="rect">
              <a:avLst/>
            </a:prstGeom>
          </p:spPr>
          <p:txBody>
            <a:bodyPr vert="horz" lIns="80682" tIns="40341" rIns="80682" bIns="40341" rtlCol="0" anchor="ctr">
              <a:normAutofit fontScale="97500"/>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pPr marL="0" marR="0" lvl="0" indent="0" algn="l" defTabSz="1005840" rtl="0" eaLnBrk="1" fontAlgn="auto" latinLnBrk="0" hangingPunct="1">
                <a:lnSpc>
                  <a:spcPct val="90000"/>
                </a:lnSpc>
                <a:spcBef>
                  <a:spcPct val="0"/>
                </a:spcBef>
                <a:spcAft>
                  <a:spcPts val="0"/>
                </a:spcAft>
                <a:buClrTx/>
                <a:buSzTx/>
                <a:buFontTx/>
                <a:buNone/>
                <a:tabLst/>
                <a:defRPr/>
              </a:pPr>
              <a:r>
                <a:rPr kumimoji="0" lang="en-US" sz="1765" b="1" i="1" u="none" strike="noStrike" kern="1200" cap="none" spc="0" normalizeH="0" baseline="0" noProof="0" dirty="0">
                  <a:ln>
                    <a:noFill/>
                  </a:ln>
                  <a:solidFill>
                    <a:srgbClr val="505050"/>
                  </a:solidFill>
                  <a:effectLst/>
                  <a:uLnTx/>
                  <a:uFillTx/>
                  <a:latin typeface="Segoe UI"/>
                  <a:ea typeface="+mj-ea"/>
                  <a:cs typeface="+mj-cs"/>
                </a:rPr>
                <a:t>Instructors:  	</a:t>
              </a:r>
              <a:endParaRPr kumimoji="0" lang="en-US" sz="1853" b="1" i="1" u="none" strike="noStrike" kern="1200" cap="none" spc="0" normalizeH="0" baseline="0" noProof="0" dirty="0">
                <a:ln>
                  <a:noFill/>
                </a:ln>
                <a:solidFill>
                  <a:srgbClr val="505050"/>
                </a:solidFill>
                <a:effectLst/>
                <a:uLnTx/>
                <a:uFillTx/>
                <a:latin typeface="Segoe UI"/>
                <a:ea typeface="+mj-ea"/>
                <a:cs typeface="+mj-cs"/>
              </a:endParaRPr>
            </a:p>
          </p:txBody>
        </p:sp>
      </p:grpSp>
    </p:spTree>
    <p:extLst>
      <p:ext uri="{BB962C8B-B14F-4D97-AF65-F5344CB8AC3E}">
        <p14:creationId xmlns:p14="http://schemas.microsoft.com/office/powerpoint/2010/main" val="1661734761"/>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show="0">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1098762"/>
          </a:xfrm>
        </p:spPr>
        <p:txBody>
          <a:bodyPr/>
          <a:lstStyle/>
          <a:p>
            <a:r>
              <a:rPr lang="en-US" sz="6600" b="1" dirty="0">
                <a:solidFill>
                  <a:schemeClr val="tx1"/>
                </a:solidFill>
              </a:rPr>
              <a:t>Questions?</a:t>
            </a:r>
          </a:p>
        </p:txBody>
      </p:sp>
    </p:spTree>
    <p:extLst>
      <p:ext uri="{BB962C8B-B14F-4D97-AF65-F5344CB8AC3E}">
        <p14:creationId xmlns:p14="http://schemas.microsoft.com/office/powerpoint/2010/main" val="188059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DAX Function Types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t>Module 4a – DAX Evaluation Contexts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bwMode="auto">
          <a:xfrm>
            <a:off x="1654849" y="2282716"/>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Scalar Functions</a:t>
            </a:r>
          </a:p>
        </p:txBody>
      </p:sp>
      <p:sp>
        <p:nvSpPr>
          <p:cNvPr id="10" name="Rectangle 9"/>
          <p:cNvSpPr/>
          <p:nvPr/>
        </p:nvSpPr>
        <p:spPr bwMode="auto">
          <a:xfrm>
            <a:off x="7407949" y="2252319"/>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Table Functions</a:t>
            </a:r>
          </a:p>
        </p:txBody>
      </p:sp>
      <p:sp>
        <p:nvSpPr>
          <p:cNvPr id="4" name="Rectangle 3"/>
          <p:cNvSpPr/>
          <p:nvPr/>
        </p:nvSpPr>
        <p:spPr>
          <a:xfrm>
            <a:off x="1311949" y="3819675"/>
            <a:ext cx="4047451" cy="1243417"/>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Scalar functions return a Single value as an output</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SUM(Sale[Sales Amount])</a:t>
            </a:r>
          </a:p>
        </p:txBody>
      </p:sp>
      <p:sp>
        <p:nvSpPr>
          <p:cNvPr id="11" name="Rectangle 10"/>
          <p:cNvSpPr/>
          <p:nvPr/>
        </p:nvSpPr>
        <p:spPr>
          <a:xfrm>
            <a:off x="7072950" y="3819675"/>
            <a:ext cx="4047451" cy="1243417"/>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Table functions return a Table as an output</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ALL(GeographyDim)</a:t>
            </a:r>
          </a:p>
        </p:txBody>
      </p:sp>
      <p:sp>
        <p:nvSpPr>
          <p:cNvPr id="5" name="TextBox 4"/>
          <p:cNvSpPr txBox="1"/>
          <p:nvPr/>
        </p:nvSpPr>
        <p:spPr>
          <a:xfrm>
            <a:off x="417141" y="5854700"/>
            <a:ext cx="1150619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There are other ways to classify functions – By kind of operation they perform etc.</a:t>
            </a:r>
          </a:p>
        </p:txBody>
      </p:sp>
    </p:spTree>
    <p:extLst>
      <p:ext uri="{BB962C8B-B14F-4D97-AF65-F5344CB8AC3E}">
        <p14:creationId xmlns:p14="http://schemas.microsoft.com/office/powerpoint/2010/main" val="192692819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show="0">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1098762"/>
          </a:xfrm>
        </p:spPr>
        <p:txBody>
          <a:bodyPr/>
          <a:lstStyle/>
          <a:p>
            <a:r>
              <a:rPr lang="en-US" sz="6600" b="1" dirty="0">
                <a:solidFill>
                  <a:schemeClr val="tx1"/>
                </a:solidFill>
              </a:rPr>
              <a:t>Appendix</a:t>
            </a:r>
          </a:p>
        </p:txBody>
      </p:sp>
    </p:spTree>
    <p:extLst>
      <p:ext uri="{BB962C8B-B14F-4D97-AF65-F5344CB8AC3E}">
        <p14:creationId xmlns:p14="http://schemas.microsoft.com/office/powerpoint/2010/main" val="89764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31833" y="737768"/>
            <a:ext cx="11037454" cy="6030780"/>
          </a:xfrm>
          <a:prstGeom prst="rect">
            <a:avLst/>
          </a:prstGeom>
        </p:spPr>
        <p:txBody>
          <a:bodyPr wrap="square">
            <a:normAutofit lnSpcReduction="10000"/>
          </a:bodyPr>
          <a:lstStyle/>
          <a:p>
            <a:pPr marL="457200" indent="-457200">
              <a:lnSpc>
                <a:spcPct val="120000"/>
              </a:lnSpc>
              <a:buFont typeface="Arial" panose="020B0604020202020204" pitchFamily="34" charset="0"/>
              <a:buChar char="•"/>
            </a:pPr>
            <a:r>
              <a:rPr lang="en-US" sz="2400" dirty="0">
                <a:solidFill>
                  <a:schemeClr val="tx1">
                    <a:lumMod val="50000"/>
                  </a:schemeClr>
                </a:solidFill>
              </a:rPr>
              <a:t>What is a </a:t>
            </a:r>
            <a:r>
              <a:rPr lang="en-US" sz="2400" i="1" dirty="0">
                <a:solidFill>
                  <a:schemeClr val="tx1">
                    <a:lumMod val="50000"/>
                  </a:schemeClr>
                </a:solidFill>
              </a:rPr>
              <a:t>data model</a:t>
            </a:r>
            <a:r>
              <a:rPr lang="en-US" sz="2400" dirty="0">
                <a:solidFill>
                  <a:schemeClr val="tx1">
                    <a:lumMod val="50000"/>
                  </a:schemeClr>
                </a:solidFill>
              </a:rPr>
              <a:t> in the context of Power BI?</a:t>
            </a:r>
          </a:p>
          <a:p>
            <a:pPr marL="914400" lvl="1" indent="-457200">
              <a:lnSpc>
                <a:spcPct val="120000"/>
              </a:lnSpc>
              <a:buFont typeface="Arial" panose="020B0604020202020204" pitchFamily="34" charset="0"/>
              <a:buChar char="•"/>
            </a:pPr>
            <a:r>
              <a:rPr lang="en-US" sz="2400" i="1" dirty="0">
                <a:solidFill>
                  <a:schemeClr val="tx1">
                    <a:lumMod val="50000"/>
                  </a:schemeClr>
                </a:solidFill>
              </a:rPr>
              <a:t>A data model is a collection of tables and relationships</a:t>
            </a:r>
          </a:p>
          <a:p>
            <a:pPr marL="457200" indent="-457200">
              <a:lnSpc>
                <a:spcPct val="120000"/>
              </a:lnSpc>
              <a:buFont typeface="Arial" panose="020B0604020202020204" pitchFamily="34" charset="0"/>
              <a:buChar char="•"/>
            </a:pPr>
            <a:endParaRPr lang="en-US" sz="2400" dirty="0">
              <a:solidFill>
                <a:schemeClr val="tx1">
                  <a:lumMod val="50000"/>
                </a:schemeClr>
              </a:solidFill>
            </a:endParaRPr>
          </a:p>
          <a:p>
            <a:pPr marL="457200" indent="-457200">
              <a:lnSpc>
                <a:spcPct val="120000"/>
              </a:lnSpc>
              <a:buFont typeface="Arial" panose="020B0604020202020204" pitchFamily="34" charset="0"/>
              <a:buChar char="•"/>
            </a:pPr>
            <a:r>
              <a:rPr lang="en-US" sz="2400" dirty="0">
                <a:solidFill>
                  <a:schemeClr val="tx1">
                    <a:lumMod val="50000"/>
                  </a:schemeClr>
                </a:solidFill>
              </a:rPr>
              <a:t>What are some advantages of a star schema over a flat or denormalized model?</a:t>
            </a:r>
          </a:p>
          <a:p>
            <a:pPr marL="914400" lvl="1" indent="-457200">
              <a:lnSpc>
                <a:spcPct val="120000"/>
              </a:lnSpc>
              <a:buFont typeface="Arial" panose="020B0604020202020204" pitchFamily="34" charset="0"/>
              <a:buChar char="•"/>
            </a:pPr>
            <a:r>
              <a:rPr lang="en-US" sz="1600" i="1" dirty="0">
                <a:solidFill>
                  <a:schemeClr val="tx1">
                    <a:lumMod val="50000"/>
                  </a:schemeClr>
                </a:solidFill>
              </a:rPr>
              <a:t>Dimension tables save space by reducing the amount of data that needs to be repeated over and over in every row</a:t>
            </a:r>
          </a:p>
          <a:p>
            <a:pPr marL="914400" lvl="1" indent="-457200">
              <a:lnSpc>
                <a:spcPct val="120000"/>
              </a:lnSpc>
              <a:buFont typeface="Arial" panose="020B0604020202020204" pitchFamily="34" charset="0"/>
              <a:buChar char="•"/>
            </a:pPr>
            <a:r>
              <a:rPr lang="en-US" sz="1600" i="1" dirty="0">
                <a:solidFill>
                  <a:schemeClr val="tx1">
                    <a:lumMod val="50000"/>
                  </a:schemeClr>
                </a:solidFill>
              </a:rPr>
              <a:t>Relationships between tables can be leveraged for more complex measures</a:t>
            </a:r>
            <a:endParaRPr lang="en-US" sz="2000" i="1" dirty="0">
              <a:solidFill>
                <a:schemeClr val="tx1">
                  <a:lumMod val="50000"/>
                </a:schemeClr>
              </a:solidFill>
            </a:endParaRPr>
          </a:p>
          <a:p>
            <a:pPr marL="457200" indent="-457200">
              <a:lnSpc>
                <a:spcPct val="120000"/>
              </a:lnSpc>
              <a:buFont typeface="Arial" panose="020B0604020202020204" pitchFamily="34" charset="0"/>
              <a:buChar char="•"/>
            </a:pPr>
            <a:endParaRPr lang="en-US" sz="2400" dirty="0">
              <a:solidFill>
                <a:schemeClr val="tx1">
                  <a:lumMod val="50000"/>
                </a:schemeClr>
              </a:solidFill>
            </a:endParaRPr>
          </a:p>
          <a:p>
            <a:pPr marL="457200" indent="-457200">
              <a:lnSpc>
                <a:spcPct val="120000"/>
              </a:lnSpc>
              <a:buFont typeface="Arial" panose="020B0604020202020204" pitchFamily="34" charset="0"/>
              <a:buChar char="•"/>
            </a:pPr>
            <a:r>
              <a:rPr lang="en-US" sz="2400" dirty="0">
                <a:solidFill>
                  <a:schemeClr val="tx1">
                    <a:lumMod val="50000"/>
                  </a:schemeClr>
                </a:solidFill>
              </a:rPr>
              <a:t>How might you improve the performance of a Power BI model?</a:t>
            </a:r>
            <a:endParaRPr lang="en-US" sz="2000" dirty="0">
              <a:solidFill>
                <a:schemeClr val="tx1">
                  <a:lumMod val="50000"/>
                </a:schemeClr>
              </a:solidFill>
            </a:endParaRPr>
          </a:p>
          <a:p>
            <a:pPr marL="914400" lvl="1" indent="-457200">
              <a:lnSpc>
                <a:spcPct val="120000"/>
              </a:lnSpc>
              <a:buFont typeface="Arial" panose="020B0604020202020204" pitchFamily="34" charset="0"/>
              <a:buChar char="•"/>
            </a:pPr>
            <a:r>
              <a:rPr lang="en-US" sz="1600" i="1" dirty="0">
                <a:solidFill>
                  <a:schemeClr val="tx1">
                    <a:lumMod val="50000"/>
                  </a:schemeClr>
                </a:solidFill>
              </a:rPr>
              <a:t>Try using a star schema instead of a flat or denormalized model</a:t>
            </a:r>
          </a:p>
          <a:p>
            <a:pPr marL="914400" lvl="1" indent="-457200">
              <a:lnSpc>
                <a:spcPct val="120000"/>
              </a:lnSpc>
              <a:buFont typeface="Arial" panose="020B0604020202020204" pitchFamily="34" charset="0"/>
              <a:buChar char="•"/>
            </a:pPr>
            <a:r>
              <a:rPr lang="en-US" sz="1600" i="1" dirty="0">
                <a:solidFill>
                  <a:schemeClr val="tx1">
                    <a:lumMod val="50000"/>
                  </a:schemeClr>
                </a:solidFill>
              </a:rPr>
              <a:t>Remove unnecessary columns</a:t>
            </a:r>
          </a:p>
          <a:p>
            <a:pPr marL="914400" lvl="1" indent="-457200">
              <a:lnSpc>
                <a:spcPct val="120000"/>
              </a:lnSpc>
              <a:buFont typeface="Arial" panose="020B0604020202020204" pitchFamily="34" charset="0"/>
              <a:buChar char="•"/>
            </a:pPr>
            <a:r>
              <a:rPr lang="en-US" sz="1600" i="1" dirty="0">
                <a:solidFill>
                  <a:schemeClr val="tx1">
                    <a:lumMod val="50000"/>
                  </a:schemeClr>
                </a:solidFill>
              </a:rPr>
              <a:t>Set appropriate data types</a:t>
            </a:r>
          </a:p>
          <a:p>
            <a:pPr marL="457200" indent="-457200">
              <a:lnSpc>
                <a:spcPct val="120000"/>
              </a:lnSpc>
              <a:buFont typeface="Arial" panose="020B0604020202020204" pitchFamily="34" charset="0"/>
              <a:buChar char="•"/>
            </a:pPr>
            <a:endParaRPr lang="en-US" sz="2400" dirty="0">
              <a:solidFill>
                <a:schemeClr val="tx1">
                  <a:lumMod val="50000"/>
                </a:schemeClr>
              </a:solidFill>
            </a:endParaRPr>
          </a:p>
          <a:p>
            <a:pPr marL="457200" indent="-457200">
              <a:lnSpc>
                <a:spcPct val="120000"/>
              </a:lnSpc>
              <a:buFont typeface="Arial" panose="020B0604020202020204" pitchFamily="34" charset="0"/>
              <a:buChar char="•"/>
            </a:pPr>
            <a:r>
              <a:rPr lang="en-US" sz="2400" dirty="0">
                <a:solidFill>
                  <a:schemeClr val="tx1">
                    <a:lumMod val="50000"/>
                  </a:schemeClr>
                </a:solidFill>
              </a:rPr>
              <a:t>How does Power BI store DateTime information? What are some consequences of this?</a:t>
            </a:r>
          </a:p>
          <a:p>
            <a:pPr marL="914400" lvl="1" indent="-457200">
              <a:lnSpc>
                <a:spcPct val="120000"/>
              </a:lnSpc>
              <a:buFont typeface="Arial" panose="020B0604020202020204" pitchFamily="34" charset="0"/>
              <a:buChar char="•"/>
            </a:pPr>
            <a:r>
              <a:rPr lang="en-US" sz="2400" i="1" dirty="0">
                <a:solidFill>
                  <a:schemeClr val="tx1">
                    <a:lumMod val="50000"/>
                  </a:schemeClr>
                </a:solidFill>
              </a:rPr>
              <a:t>DateTime information is stored as a floating-point decimal number. This means that </a:t>
            </a:r>
            <a:r>
              <a:rPr lang="en-US" sz="2400" i="1" dirty="0" err="1">
                <a:solidFill>
                  <a:schemeClr val="tx1">
                    <a:lumMod val="50000"/>
                  </a:schemeClr>
                </a:solidFill>
              </a:rPr>
              <a:t>datetimes</a:t>
            </a:r>
            <a:r>
              <a:rPr lang="en-US" sz="2400" i="1" dirty="0">
                <a:solidFill>
                  <a:schemeClr val="tx1">
                    <a:lumMod val="50000"/>
                  </a:schemeClr>
                </a:solidFill>
              </a:rPr>
              <a:t> are very precise but not very efficient to store.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65993" y="8619"/>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ANSWERS Module 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Tree>
    <p:extLst>
      <p:ext uri="{BB962C8B-B14F-4D97-AF65-F5344CB8AC3E}">
        <p14:creationId xmlns:p14="http://schemas.microsoft.com/office/powerpoint/2010/main" val="3031227735"/>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ANSWERS Module 2</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TextBox 3"/>
          <p:cNvSpPr txBox="1"/>
          <p:nvPr/>
        </p:nvSpPr>
        <p:spPr>
          <a:xfrm>
            <a:off x="355042" y="943465"/>
            <a:ext cx="10617758" cy="5775387"/>
          </a:xfrm>
          <a:prstGeom prst="rect">
            <a:avLst/>
          </a:prstGeom>
          <a:noFill/>
        </p:spPr>
        <p:txBody>
          <a:bodyPr wrap="square" lIns="182880" tIns="146304" rIns="182880" bIns="146304" rtlCol="0">
            <a:normAutofit lnSpcReduction="10000"/>
          </a:bodyPr>
          <a:lstStyle/>
          <a:p>
            <a:pPr marL="457200" indent="-4572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When is Calculated Column Evaluated?</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At the time of data load/data refresh.</a:t>
            </a:r>
          </a:p>
          <a:p>
            <a:pPr marL="457200" indent="-457200">
              <a:lnSpc>
                <a:spcPct val="90000"/>
              </a:lnSpc>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457200" indent="-4572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What is Default Summarization?</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A default summarization is an implicit measure created in the background when you put a numeric field on a visualization. The function used (sum/max/min/</a:t>
            </a:r>
            <a:r>
              <a:rPr lang="en-US" sz="2400" i="1" dirty="0" err="1">
                <a:gradFill>
                  <a:gsLst>
                    <a:gs pos="2917">
                      <a:schemeClr val="tx1"/>
                    </a:gs>
                    <a:gs pos="30000">
                      <a:schemeClr val="tx1"/>
                    </a:gs>
                  </a:gsLst>
                  <a:lin ang="5400000" scaled="0"/>
                </a:gradFill>
              </a:rPr>
              <a:t>avg</a:t>
            </a:r>
            <a:r>
              <a:rPr lang="en-US" sz="2400" i="1" dirty="0">
                <a:gradFill>
                  <a:gsLst>
                    <a:gs pos="2917">
                      <a:schemeClr val="tx1"/>
                    </a:gs>
                    <a:gs pos="30000">
                      <a:schemeClr val="tx1"/>
                    </a:gs>
                  </a:gsLst>
                  <a:lin ang="5400000" scaled="0"/>
                </a:gradFill>
              </a:rPr>
              <a:t>/…) is based on the numeric field’s default summarization setting. </a:t>
            </a:r>
          </a:p>
          <a:p>
            <a:pPr marL="457200" indent="-457200">
              <a:lnSpc>
                <a:spcPct val="90000"/>
              </a:lnSpc>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457200" indent="-4572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When is a Measure Evaluated?</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At render time.</a:t>
            </a:r>
          </a:p>
          <a:p>
            <a:pPr marL="457200" indent="-457200">
              <a:lnSpc>
                <a:spcPct val="90000"/>
              </a:lnSpc>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457200" indent="-4572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When to use Measures and Calculated Columns?</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It depends </a:t>
            </a:r>
            <a:r>
              <a:rPr lang="en-US" sz="2400" i="1" dirty="0">
                <a:gradFill>
                  <a:gsLst>
                    <a:gs pos="2917">
                      <a:schemeClr val="tx1"/>
                    </a:gs>
                    <a:gs pos="30000">
                      <a:schemeClr val="tx1"/>
                    </a:gs>
                  </a:gsLst>
                  <a:lin ang="5400000" scaled="0"/>
                </a:gradFill>
                <a:sym typeface="Wingdings" panose="05000000000000000000" pitchFamily="2" charset="2"/>
              </a:rPr>
              <a:t>. Calculated columns are useful when each row of data should be independently considered (although measures can do this too!) and the result won’t change until the next data refresh. Measures should be used everywhere else.</a:t>
            </a:r>
            <a:endParaRPr lang="en-US" sz="24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48626948"/>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ANSWERS Module 4</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TextBox 3"/>
          <p:cNvSpPr txBox="1"/>
          <p:nvPr/>
        </p:nvSpPr>
        <p:spPr>
          <a:xfrm>
            <a:off x="355042" y="952892"/>
            <a:ext cx="10617758" cy="449046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What are the different kinds of evaluation contexts?</a:t>
            </a:r>
          </a:p>
          <a:p>
            <a:pPr marL="800100" lvl="1" indent="-342900">
              <a:lnSpc>
                <a:spcPct val="90000"/>
              </a:lnSpc>
              <a:spcAft>
                <a:spcPts val="600"/>
              </a:spcAft>
              <a:buFont typeface="Arial" panose="020B0604020202020204" pitchFamily="34" charset="0"/>
              <a:buChar char="•"/>
            </a:pPr>
            <a:r>
              <a:rPr lang="en-US" sz="2400" i="1" dirty="0">
                <a:gradFill>
                  <a:gsLst>
                    <a:gs pos="2917">
                      <a:schemeClr val="tx1"/>
                    </a:gs>
                    <a:gs pos="30000">
                      <a:schemeClr val="tx1"/>
                    </a:gs>
                  </a:gsLst>
                  <a:lin ang="5400000" scaled="0"/>
                </a:gradFill>
              </a:rPr>
              <a:t>Filter context and row context</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are filter or a row contexts present?</a:t>
            </a:r>
          </a:p>
          <a:p>
            <a:pPr marL="800100" lvl="1" indent="-342900">
              <a:lnSpc>
                <a:spcPct val="90000"/>
              </a:lnSpc>
              <a:spcAft>
                <a:spcPts val="600"/>
              </a:spcAft>
              <a:buFont typeface="Arial" panose="020B0604020202020204" pitchFamily="34" charset="0"/>
              <a:buChar char="•"/>
            </a:pPr>
            <a:r>
              <a:rPr lang="en-US" sz="2400" i="1" dirty="0">
                <a:gradFill>
                  <a:gsLst>
                    <a:gs pos="2917">
                      <a:schemeClr val="tx1"/>
                    </a:gs>
                    <a:gs pos="30000">
                      <a:schemeClr val="tx1"/>
                    </a:gs>
                  </a:gsLst>
                  <a:lin ang="5400000" scaled="0"/>
                </a:gradFill>
              </a:rPr>
              <a:t>Row contexts are present in iterator functions and calculated column evaluations. Filter contexts are present in pivot tables and other visualizations.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Which functions are commonly used to </a:t>
            </a:r>
            <a:r>
              <a:rPr lang="en-US" sz="2400" i="1" dirty="0">
                <a:gradFill>
                  <a:gsLst>
                    <a:gs pos="2917">
                      <a:schemeClr val="tx1"/>
                    </a:gs>
                    <a:gs pos="30000">
                      <a:schemeClr val="tx1"/>
                    </a:gs>
                  </a:gsLst>
                  <a:lin ang="5400000" scaled="0"/>
                </a:gradFill>
              </a:rPr>
              <a:t>modify</a:t>
            </a:r>
            <a:r>
              <a:rPr lang="en-US" sz="2400" dirty="0">
                <a:gradFill>
                  <a:gsLst>
                    <a:gs pos="2917">
                      <a:schemeClr val="tx1"/>
                    </a:gs>
                    <a:gs pos="30000">
                      <a:schemeClr val="tx1"/>
                    </a:gs>
                  </a:gsLst>
                  <a:lin ang="5400000" scaled="0"/>
                </a:gradFill>
              </a:rPr>
              <a:t> existing evaluation contexts?</a:t>
            </a:r>
          </a:p>
          <a:p>
            <a:pPr marL="800100" lvl="1" indent="-342900">
              <a:lnSpc>
                <a:spcPct val="90000"/>
              </a:lnSpc>
              <a:spcAft>
                <a:spcPts val="600"/>
              </a:spcAft>
              <a:buFont typeface="Arial" panose="020B0604020202020204" pitchFamily="34" charset="0"/>
              <a:buChar char="•"/>
            </a:pPr>
            <a:r>
              <a:rPr lang="en-US" sz="2400" i="1" dirty="0">
                <a:gradFill>
                  <a:gsLst>
                    <a:gs pos="2917">
                      <a:schemeClr val="tx1"/>
                    </a:gs>
                    <a:gs pos="30000">
                      <a:schemeClr val="tx1"/>
                    </a:gs>
                  </a:gsLst>
                  <a:lin ang="5400000" scaled="0"/>
                </a:gradFill>
              </a:rPr>
              <a:t>CALCULATE, ALL, etc.</a:t>
            </a:r>
          </a:p>
        </p:txBody>
      </p:sp>
    </p:spTree>
    <p:extLst>
      <p:ext uri="{BB962C8B-B14F-4D97-AF65-F5344CB8AC3E}">
        <p14:creationId xmlns:p14="http://schemas.microsoft.com/office/powerpoint/2010/main" val="1050353745"/>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ANSWERS Module 5</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3046988"/>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tx1">
                    <a:lumMod val="50000"/>
                  </a:schemeClr>
                </a:solidFill>
              </a:rPr>
              <a:t>Can I parse advanced DAX formulas?</a:t>
            </a:r>
          </a:p>
          <a:p>
            <a:pPr marL="800100" lvl="1" indent="-342900">
              <a:buFont typeface="Arial" panose="020B0604020202020204" pitchFamily="34" charset="0"/>
              <a:buChar char="•"/>
            </a:pPr>
            <a:r>
              <a:rPr lang="en-US" sz="2400" i="1" dirty="0">
                <a:solidFill>
                  <a:schemeClr val="tx1">
                    <a:lumMod val="50000"/>
                  </a:schemeClr>
                </a:solidFill>
              </a:rPr>
              <a:t>Yes I can!</a:t>
            </a:r>
          </a:p>
          <a:p>
            <a:pPr marL="342900" indent="-342900">
              <a:buFont typeface="Arial" panose="020B0604020202020204" pitchFamily="34" charset="0"/>
              <a:buChar char="•"/>
            </a:pPr>
            <a:endParaRPr lang="en-US" sz="2400" dirty="0">
              <a:solidFill>
                <a:schemeClr val="tx1">
                  <a:lumMod val="50000"/>
                </a:schemeClr>
              </a:solidFill>
            </a:endParaRPr>
          </a:p>
          <a:p>
            <a:pPr marL="342900" indent="-342900">
              <a:buFont typeface="Arial" panose="020B0604020202020204" pitchFamily="34" charset="0"/>
              <a:buChar char="•"/>
            </a:pPr>
            <a:r>
              <a:rPr lang="en-US" sz="2400" dirty="0">
                <a:solidFill>
                  <a:schemeClr val="tx1">
                    <a:lumMod val="50000"/>
                  </a:schemeClr>
                </a:solidFill>
              </a:rPr>
              <a:t>What are some standard DAX patterns?</a:t>
            </a:r>
          </a:p>
          <a:p>
            <a:pPr marL="800100" lvl="1" indent="-342900">
              <a:buFont typeface="Arial" panose="020B0604020202020204" pitchFamily="34" charset="0"/>
              <a:buChar char="•"/>
            </a:pPr>
            <a:r>
              <a:rPr lang="en-US" sz="2400" i="1" dirty="0">
                <a:solidFill>
                  <a:schemeClr val="tx1">
                    <a:lumMod val="50000"/>
                  </a:schemeClr>
                </a:solidFill>
              </a:rPr>
              <a:t>CALCULATE(…)</a:t>
            </a:r>
          </a:p>
          <a:p>
            <a:pPr marL="342900" indent="-342900">
              <a:buFont typeface="Arial" panose="020B0604020202020204" pitchFamily="34" charset="0"/>
              <a:buChar char="•"/>
            </a:pPr>
            <a:endParaRPr lang="en-US" sz="2400" dirty="0">
              <a:solidFill>
                <a:schemeClr val="tx1">
                  <a:lumMod val="50000"/>
                </a:schemeClr>
              </a:solidFill>
            </a:endParaRPr>
          </a:p>
          <a:p>
            <a:pPr marL="342900" indent="-342900">
              <a:buFont typeface="Arial" panose="020B0604020202020204" pitchFamily="34" charset="0"/>
              <a:buChar char="•"/>
            </a:pPr>
            <a:r>
              <a:rPr lang="en-US" sz="2400" dirty="0">
                <a:solidFill>
                  <a:schemeClr val="tx1">
                    <a:lumMod val="50000"/>
                  </a:schemeClr>
                </a:solidFill>
              </a:rPr>
              <a:t>Which time intelligence functions are built-in to DAX?</a:t>
            </a:r>
          </a:p>
          <a:p>
            <a:pPr marL="800100" lvl="1" indent="-342900">
              <a:buFont typeface="Arial" panose="020B0604020202020204" pitchFamily="34" charset="0"/>
              <a:buChar char="•"/>
            </a:pPr>
            <a:r>
              <a:rPr lang="en-US" sz="2400" i="1" dirty="0">
                <a:solidFill>
                  <a:schemeClr val="tx1">
                    <a:lumMod val="50000"/>
                  </a:schemeClr>
                </a:solidFill>
              </a:rPr>
              <a:t>Lots of them…YTD, FY, previous month, </a:t>
            </a:r>
            <a:r>
              <a:rPr lang="en-US" sz="2400" i="1" dirty="0" err="1">
                <a:solidFill>
                  <a:schemeClr val="tx1">
                    <a:lumMod val="50000"/>
                  </a:schemeClr>
                </a:solidFill>
              </a:rPr>
              <a:t>etc</a:t>
            </a:r>
            <a:endParaRPr lang="en-US" sz="2400" i="1" dirty="0">
              <a:solidFill>
                <a:schemeClr val="tx1">
                  <a:lumMod val="50000"/>
                </a:schemeClr>
              </a:solidFill>
            </a:endParaRPr>
          </a:p>
        </p:txBody>
      </p:sp>
    </p:spTree>
    <p:extLst>
      <p:ext uri="{BB962C8B-B14F-4D97-AF65-F5344CB8AC3E}">
        <p14:creationId xmlns:p14="http://schemas.microsoft.com/office/powerpoint/2010/main" val="262641620"/>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What is a Calculated Column?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a:xfrm>
            <a:off x="566827" y="5614821"/>
            <a:ext cx="11529201" cy="341632"/>
          </a:xfrm>
          <a:prstGeom prst="rect">
            <a:avLst/>
          </a:prstGeom>
          <a:solidFill>
            <a:schemeClr val="bg1"/>
          </a:solidFill>
        </p:spPr>
        <p:txBody>
          <a:bodyPr wrap="square">
            <a:spAutoFit/>
          </a:bodyPr>
          <a:lstStyle/>
          <a:p>
            <a:pPr>
              <a:lnSpc>
                <a:spcPct val="90000"/>
              </a:lnSpc>
              <a:spcAft>
                <a:spcPts val="600"/>
              </a:spcAft>
            </a:pPr>
            <a:r>
              <a:rPr lang="en-US" b="1" dirty="0">
                <a:gradFill>
                  <a:gsLst>
                    <a:gs pos="2917">
                      <a:schemeClr val="tx1"/>
                    </a:gs>
                    <a:gs pos="30000">
                      <a:schemeClr val="tx1"/>
                    </a:gs>
                  </a:gsLst>
                  <a:lin ang="5400000" scaled="0"/>
                </a:gradFill>
              </a:rPr>
              <a:t>Pro Tip:</a:t>
            </a:r>
            <a:r>
              <a:rPr lang="en-US" dirty="0">
                <a:gradFill>
                  <a:gsLst>
                    <a:gs pos="2917">
                      <a:schemeClr val="tx1"/>
                    </a:gs>
                    <a:gs pos="30000">
                      <a:schemeClr val="tx1"/>
                    </a:gs>
                  </a:gsLst>
                  <a:lin ang="5400000" scaled="0"/>
                </a:gradFill>
              </a:rPr>
              <a:t> Always refer to a calculated column by its full name -&gt; </a:t>
            </a:r>
            <a:r>
              <a:rPr lang="en-US" b="1" dirty="0">
                <a:gradFill>
                  <a:gsLst>
                    <a:gs pos="2917">
                      <a:schemeClr val="tx1"/>
                    </a:gs>
                    <a:gs pos="30000">
                      <a:schemeClr val="tx1"/>
                    </a:gs>
                  </a:gsLst>
                  <a:lin ang="5400000" scaled="0"/>
                </a:gradFill>
              </a:rPr>
              <a:t>TableName[ColumnName]</a:t>
            </a:r>
          </a:p>
        </p:txBody>
      </p:sp>
      <p:sp>
        <p:nvSpPr>
          <p:cNvPr id="15" name="TextBox 14"/>
          <p:cNvSpPr txBox="1"/>
          <p:nvPr/>
        </p:nvSpPr>
        <p:spPr>
          <a:xfrm>
            <a:off x="9089291" y="5384543"/>
            <a:ext cx="2492678"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Calculated Column</a:t>
            </a:r>
          </a:p>
        </p:txBody>
      </p:sp>
      <p:cxnSp>
        <p:nvCxnSpPr>
          <p:cNvPr id="16" name="Straight Arrow Connector 15"/>
          <p:cNvCxnSpPr/>
          <p:nvPr/>
        </p:nvCxnSpPr>
        <p:spPr>
          <a:xfrm>
            <a:off x="10335630" y="5242655"/>
            <a:ext cx="0" cy="270556"/>
          </a:xfrm>
          <a:prstGeom prst="straightConnector1">
            <a:avLst/>
          </a:prstGeom>
          <a:ln w="28575">
            <a:solidFill>
              <a:srgbClr val="FF0000"/>
            </a:solidFill>
            <a:headEnd type="none"/>
            <a:tailEnd type="triangle"/>
          </a:ln>
        </p:spPr>
        <p:style>
          <a:lnRef idx="1">
            <a:schemeClr val="accent6"/>
          </a:lnRef>
          <a:fillRef idx="0">
            <a:schemeClr val="accent6"/>
          </a:fillRef>
          <a:effectRef idx="0">
            <a:schemeClr val="accent6"/>
          </a:effectRef>
          <a:fontRef idx="minor">
            <a:schemeClr val="tx1"/>
          </a:fontRef>
        </p:style>
      </p:cxnSp>
      <p:pic>
        <p:nvPicPr>
          <p:cNvPr id="4" name="Picture 3"/>
          <p:cNvPicPr>
            <a:picLocks noChangeAspect="1"/>
          </p:cNvPicPr>
          <p:nvPr/>
        </p:nvPicPr>
        <p:blipFill>
          <a:blip r:embed="rId4"/>
          <a:stretch>
            <a:fillRect/>
          </a:stretch>
        </p:blipFill>
        <p:spPr>
          <a:xfrm>
            <a:off x="560627" y="1834301"/>
            <a:ext cx="11069585" cy="3230235"/>
          </a:xfrm>
          <a:prstGeom prst="rect">
            <a:avLst/>
          </a:prstGeom>
        </p:spPr>
      </p:pic>
      <p:sp>
        <p:nvSpPr>
          <p:cNvPr id="9" name="Rectangle 8"/>
          <p:cNvSpPr/>
          <p:nvPr/>
        </p:nvSpPr>
        <p:spPr bwMode="auto">
          <a:xfrm>
            <a:off x="10123980" y="2313394"/>
            <a:ext cx="1113995" cy="279872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2649114"/>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Calculated Column in DAX vs Custom Column in “Query Editor”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pic>
        <p:nvPicPr>
          <p:cNvPr id="3" name="Picture 2"/>
          <p:cNvPicPr>
            <a:picLocks noChangeAspect="1"/>
          </p:cNvPicPr>
          <p:nvPr/>
        </p:nvPicPr>
        <p:blipFill>
          <a:blip r:embed="rId4"/>
          <a:stretch>
            <a:fillRect/>
          </a:stretch>
        </p:blipFill>
        <p:spPr>
          <a:xfrm>
            <a:off x="684226" y="2125319"/>
            <a:ext cx="11446401" cy="1931320"/>
          </a:xfrm>
          <a:prstGeom prst="rect">
            <a:avLst/>
          </a:prstGeom>
        </p:spPr>
      </p:pic>
      <p:sp>
        <p:nvSpPr>
          <p:cNvPr id="11" name="Rectangle 10"/>
          <p:cNvSpPr/>
          <p:nvPr/>
        </p:nvSpPr>
        <p:spPr>
          <a:xfrm>
            <a:off x="355042" y="4509275"/>
            <a:ext cx="11379758" cy="1166473"/>
          </a:xfrm>
          <a:prstGeom prst="rect">
            <a:avLst/>
          </a:prstGeom>
        </p:spPr>
        <p:txBody>
          <a:bodyPr wrap="square">
            <a:spAutoFit/>
          </a:bodyPr>
          <a:lstStyle/>
          <a:p>
            <a:pPr lvl="0">
              <a:lnSpc>
                <a:spcPct val="90000"/>
              </a:lnSpc>
              <a:spcAft>
                <a:spcPts val="600"/>
              </a:spcAft>
            </a:pPr>
            <a:r>
              <a:rPr lang="en-US" sz="2400" b="1" dirty="0">
                <a:gradFill>
                  <a:gsLst>
                    <a:gs pos="2917">
                      <a:srgbClr val="505050"/>
                    </a:gs>
                    <a:gs pos="30000">
                      <a:srgbClr val="505050"/>
                    </a:gs>
                  </a:gsLst>
                  <a:lin ang="5400000" scaled="0"/>
                </a:gradFill>
              </a:rPr>
              <a:t>Note:</a:t>
            </a:r>
            <a:r>
              <a:rPr lang="en-US" sz="2400" dirty="0">
                <a:gradFill>
                  <a:gsLst>
                    <a:gs pos="2917">
                      <a:srgbClr val="505050"/>
                    </a:gs>
                    <a:gs pos="30000">
                      <a:srgbClr val="505050"/>
                    </a:gs>
                  </a:gsLst>
                  <a:lin ang="5400000" scaled="0"/>
                </a:gradFill>
              </a:rPr>
              <a:t> If given a choice, creating the column in “M” or “Query Editor” will give you better compression.</a:t>
            </a:r>
          </a:p>
          <a:p>
            <a:pPr lvl="0">
              <a:lnSpc>
                <a:spcPct val="90000"/>
              </a:lnSpc>
              <a:spcAft>
                <a:spcPts val="600"/>
              </a:spcAft>
            </a:pPr>
            <a:endParaRPr lang="en-US" sz="2400" dirty="0">
              <a:gradFill>
                <a:gsLst>
                  <a:gs pos="2917">
                    <a:srgbClr val="505050"/>
                  </a:gs>
                  <a:gs pos="30000">
                    <a:srgbClr val="505050"/>
                  </a:gs>
                </a:gsLst>
                <a:lin ang="5400000" scaled="0"/>
              </a:gradFill>
            </a:endParaRPr>
          </a:p>
        </p:txBody>
      </p:sp>
      <p:pic>
        <p:nvPicPr>
          <p:cNvPr id="4" name="Picture 3"/>
          <p:cNvPicPr>
            <a:picLocks noChangeAspect="1"/>
          </p:cNvPicPr>
          <p:nvPr/>
        </p:nvPicPr>
        <p:blipFill>
          <a:blip r:embed="rId5"/>
          <a:stretch>
            <a:fillRect/>
          </a:stretch>
        </p:blipFill>
        <p:spPr>
          <a:xfrm>
            <a:off x="39034" y="2116175"/>
            <a:ext cx="6618376" cy="1931320"/>
          </a:xfrm>
          <a:prstGeom prst="rect">
            <a:avLst/>
          </a:prstGeom>
        </p:spPr>
      </p:pic>
    </p:spTree>
    <p:extLst>
      <p:ext uri="{BB962C8B-B14F-4D97-AF65-F5344CB8AC3E}">
        <p14:creationId xmlns:p14="http://schemas.microsoft.com/office/powerpoint/2010/main" val="2256741083"/>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6" name="Picture 2" descr="C:\Users\barbarar\AppData\Local\Temp\SNAGHTMLb9024e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6568" y="2306844"/>
            <a:ext cx="5534025" cy="24098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67500" y="1168307"/>
            <a:ext cx="11655840" cy="524527"/>
          </a:xfrm>
        </p:spPr>
        <p:txBody>
          <a:bodyPr vert="horz" wrap="square" lIns="146304" tIns="91440" rIns="146304" bIns="91440" rtlCol="0" anchor="t">
            <a:noAutofit/>
          </a:bodyPr>
          <a:lstStyle/>
          <a:p>
            <a:r>
              <a:rPr lang="en-US" sz="2800" b="1" dirty="0">
                <a:latin typeface="+mn-lt"/>
              </a:rPr>
              <a:t>Calculated Column – Accessing columns from other Tables in model</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11" name="Rectangle 10"/>
          <p:cNvSpPr/>
          <p:nvPr/>
        </p:nvSpPr>
        <p:spPr bwMode="auto">
          <a:xfrm>
            <a:off x="2943464" y="3322107"/>
            <a:ext cx="2098800" cy="20486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6192429" y="2802498"/>
            <a:ext cx="2063297" cy="241148"/>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a:xfrm>
            <a:off x="355042" y="5096750"/>
            <a:ext cx="11463578" cy="1575816"/>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b="1" dirty="0">
                <a:gradFill>
                  <a:gsLst>
                    <a:gs pos="2917">
                      <a:srgbClr val="505050"/>
                    </a:gs>
                    <a:gs pos="30000">
                      <a:srgbClr val="505050"/>
                    </a:gs>
                  </a:gsLst>
                  <a:lin ang="5400000" scaled="0"/>
                </a:gradFill>
              </a:rPr>
              <a:t>Often you want to access columns from multiple tables to create a Calculated Columns</a:t>
            </a:r>
          </a:p>
          <a:p>
            <a:pPr marL="342900" indent="-342900">
              <a:lnSpc>
                <a:spcPct val="90000"/>
              </a:lnSpc>
              <a:spcAft>
                <a:spcPts val="600"/>
              </a:spcAft>
              <a:buFont typeface="Arial" panose="020B0604020202020204" pitchFamily="34" charset="0"/>
              <a:buChar char="•"/>
            </a:pPr>
            <a:r>
              <a:rPr lang="en-US" sz="2400" b="1" dirty="0">
                <a:gradFill>
                  <a:gsLst>
                    <a:gs pos="2917">
                      <a:srgbClr val="505050"/>
                    </a:gs>
                    <a:gs pos="30000">
                      <a:srgbClr val="505050"/>
                    </a:gs>
                  </a:gsLst>
                  <a:lin ang="5400000" scaled="0"/>
                </a:gradFill>
              </a:rPr>
              <a:t>Let us say you want to calculate COGs, which is Units * Units Cost</a:t>
            </a:r>
          </a:p>
          <a:p>
            <a:pPr marL="342900" indent="-342900">
              <a:lnSpc>
                <a:spcPct val="90000"/>
              </a:lnSpc>
              <a:spcAft>
                <a:spcPts val="600"/>
              </a:spcAft>
              <a:buFont typeface="Arial" panose="020B0604020202020204" pitchFamily="34" charset="0"/>
              <a:buChar char="•"/>
            </a:pPr>
            <a:r>
              <a:rPr lang="en-US" sz="2400" b="1" dirty="0">
                <a:gradFill>
                  <a:gsLst>
                    <a:gs pos="2917">
                      <a:srgbClr val="505050"/>
                    </a:gs>
                    <a:gs pos="30000">
                      <a:srgbClr val="505050"/>
                    </a:gs>
                  </a:gsLst>
                  <a:lin ang="5400000" scaled="0"/>
                </a:gradFill>
              </a:rPr>
              <a:t>Units Cost is in another Table</a:t>
            </a:r>
          </a:p>
        </p:txBody>
      </p:sp>
    </p:spTree>
    <p:extLst>
      <p:ext uri="{BB962C8B-B14F-4D97-AF65-F5344CB8AC3E}">
        <p14:creationId xmlns:p14="http://schemas.microsoft.com/office/powerpoint/2010/main" val="4138283627"/>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447072" y="4419923"/>
            <a:ext cx="4973449" cy="1112482"/>
          </a:xfrm>
          <a:prstGeom prst="rect">
            <a:avLst/>
          </a:prstGeom>
        </p:spPr>
      </p:pic>
      <p:sp>
        <p:nvSpPr>
          <p:cNvPr id="2" name="Title 1"/>
          <p:cNvSpPr>
            <a:spLocks noGrp="1"/>
          </p:cNvSpPr>
          <p:nvPr>
            <p:ph type="title"/>
          </p:nvPr>
        </p:nvSpPr>
        <p:spPr>
          <a:xfrm>
            <a:off x="169964" y="1147419"/>
            <a:ext cx="11655840" cy="524527"/>
          </a:xfrm>
        </p:spPr>
        <p:txBody>
          <a:bodyPr vert="horz" wrap="square" lIns="146304" tIns="91440" rIns="146304" bIns="91440" rtlCol="0" anchor="t">
            <a:noAutofit/>
          </a:bodyPr>
          <a:lstStyle/>
          <a:p>
            <a:r>
              <a:rPr lang="en-US" sz="2800" b="1" dirty="0">
                <a:latin typeface="+mn-lt"/>
              </a:rPr>
              <a:t>Row Context and Multiple Tables – RELATED Function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3" name="Rectangle 2"/>
          <p:cNvSpPr/>
          <p:nvPr/>
        </p:nvSpPr>
        <p:spPr>
          <a:xfrm>
            <a:off x="824236" y="1915317"/>
            <a:ext cx="6928179" cy="369332"/>
          </a:xfrm>
          <a:prstGeom prst="rect">
            <a:avLst/>
          </a:prstGeom>
        </p:spPr>
        <p:txBody>
          <a:bodyPr wrap="none">
            <a:spAutoFit/>
          </a:bodyPr>
          <a:lstStyle/>
          <a:p>
            <a:r>
              <a:rPr lang="en-US" b="1" dirty="0">
                <a:solidFill>
                  <a:srgbClr val="00B0F0"/>
                </a:solidFill>
              </a:rPr>
              <a:t>Sales[COGS] = RELATED(ProductDim[Unit Cost]) * Sales[Units]</a:t>
            </a:r>
          </a:p>
        </p:txBody>
      </p:sp>
      <p:grpSp>
        <p:nvGrpSpPr>
          <p:cNvPr id="5" name="Group 4"/>
          <p:cNvGrpSpPr/>
          <p:nvPr/>
        </p:nvGrpSpPr>
        <p:grpSpPr>
          <a:xfrm>
            <a:off x="2354024" y="2786634"/>
            <a:ext cx="4186098" cy="2011570"/>
            <a:chOff x="2354024" y="2786634"/>
            <a:chExt cx="4186098" cy="2011570"/>
          </a:xfrm>
        </p:grpSpPr>
        <p:pic>
          <p:nvPicPr>
            <p:cNvPr id="4" name="Picture 3"/>
            <p:cNvPicPr>
              <a:picLocks noChangeAspect="1"/>
            </p:cNvPicPr>
            <p:nvPr/>
          </p:nvPicPr>
          <p:blipFill>
            <a:blip r:embed="rId5"/>
            <a:stretch>
              <a:fillRect/>
            </a:stretch>
          </p:blipFill>
          <p:spPr>
            <a:xfrm>
              <a:off x="2354025" y="2786634"/>
              <a:ext cx="4186097" cy="1101214"/>
            </a:xfrm>
            <a:prstGeom prst="rect">
              <a:avLst/>
            </a:prstGeom>
          </p:spPr>
        </p:pic>
        <p:sp>
          <p:nvSpPr>
            <p:cNvPr id="10" name="Rectangle 9"/>
            <p:cNvSpPr/>
            <p:nvPr/>
          </p:nvSpPr>
          <p:spPr bwMode="auto">
            <a:xfrm>
              <a:off x="2354024" y="2924307"/>
              <a:ext cx="4186097" cy="206478"/>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Curved Left Arrow 11"/>
            <p:cNvSpPr/>
            <p:nvPr/>
          </p:nvSpPr>
          <p:spPr bwMode="auto">
            <a:xfrm flipH="1">
              <a:off x="3877963" y="2919300"/>
              <a:ext cx="597698" cy="1878904"/>
            </a:xfrm>
            <a:prstGeom prst="curvedLeftArrow">
              <a:avLst>
                <a:gd name="adj1" fmla="val 33637"/>
                <a:gd name="adj2" fmla="val 50000"/>
                <a:gd name="adj3" fmla="val 25000"/>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p:cNvSpPr/>
          <p:nvPr/>
        </p:nvSpPr>
        <p:spPr bwMode="auto">
          <a:xfrm>
            <a:off x="4469465" y="4571424"/>
            <a:ext cx="4375134" cy="152976"/>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a:xfrm>
            <a:off x="355042" y="6081100"/>
            <a:ext cx="5979522" cy="424732"/>
          </a:xfrm>
          <a:prstGeom prst="rect">
            <a:avLst/>
          </a:prstGeom>
        </p:spPr>
        <p:txBody>
          <a:bodyPr wrap="none">
            <a:spAutoFit/>
          </a:bodyPr>
          <a:lstStyle/>
          <a:p>
            <a:pPr marL="285750" indent="-285750">
              <a:lnSpc>
                <a:spcPct val="90000"/>
              </a:lnSpc>
              <a:spcAft>
                <a:spcPts val="600"/>
              </a:spcAft>
              <a:buFont typeface="Arial" panose="020B0604020202020204" pitchFamily="34" charset="0"/>
              <a:buChar char="•"/>
            </a:pPr>
            <a:r>
              <a:rPr lang="en-US" sz="2400" b="1" dirty="0">
                <a:gradFill>
                  <a:gsLst>
                    <a:gs pos="2917">
                      <a:srgbClr val="505050"/>
                    </a:gs>
                    <a:gs pos="30000">
                      <a:srgbClr val="505050"/>
                    </a:gs>
                  </a:gsLst>
                  <a:lin ang="5400000" scaled="0"/>
                </a:gradFill>
              </a:rPr>
              <a:t>RELATED is just like VLOOKUP in Excel</a:t>
            </a:r>
          </a:p>
        </p:txBody>
      </p:sp>
    </p:spTree>
    <p:extLst>
      <p:ext uri="{BB962C8B-B14F-4D97-AF65-F5344CB8AC3E}">
        <p14:creationId xmlns:p14="http://schemas.microsoft.com/office/powerpoint/2010/main" val="415435055"/>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6C8BB2-1958-4322-AE5F-7D2152C3560F}"/>
              </a:ext>
            </a:extLst>
          </p:cNvPr>
          <p:cNvPicPr>
            <a:picLocks noChangeAspect="1"/>
          </p:cNvPicPr>
          <p:nvPr/>
        </p:nvPicPr>
        <p:blipFill>
          <a:blip r:embed="rId3"/>
          <a:stretch>
            <a:fillRect/>
          </a:stretch>
        </p:blipFill>
        <p:spPr>
          <a:xfrm>
            <a:off x="1003361" y="3878346"/>
            <a:ext cx="6582359" cy="2515146"/>
          </a:xfrm>
          <a:prstGeom prst="rect">
            <a:avLst/>
          </a:prstGeom>
        </p:spPr>
      </p:pic>
      <p:sp>
        <p:nvSpPr>
          <p:cNvPr id="2" name="Title 1"/>
          <p:cNvSpPr>
            <a:spLocks noGrp="1"/>
          </p:cNvSpPr>
          <p:nvPr>
            <p:ph type="title"/>
          </p:nvPr>
        </p:nvSpPr>
        <p:spPr>
          <a:xfrm>
            <a:off x="169964" y="1147419"/>
            <a:ext cx="11655840" cy="524527"/>
          </a:xfrm>
        </p:spPr>
        <p:txBody>
          <a:bodyPr vert="horz" wrap="square" lIns="146304" tIns="91440" rIns="146304" bIns="91440" rtlCol="0" anchor="t">
            <a:noAutofit/>
          </a:bodyPr>
          <a:lstStyle/>
          <a:p>
            <a:r>
              <a:rPr lang="en-US" sz="2800" b="1" dirty="0">
                <a:latin typeface="+mn-lt"/>
              </a:rPr>
              <a:t>RELATED Function Example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11" name="Rectangle 10"/>
          <p:cNvSpPr/>
          <p:nvPr/>
        </p:nvSpPr>
        <p:spPr>
          <a:xfrm>
            <a:off x="355042" y="1844713"/>
            <a:ext cx="11470762" cy="1486561"/>
          </a:xfrm>
          <a:prstGeom prst="rect">
            <a:avLst/>
          </a:prstGeom>
        </p:spPr>
        <p:txBody>
          <a:bodyPr wrap="square">
            <a:spAutoFit/>
          </a:bodyPr>
          <a:lstStyle/>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You </a:t>
            </a:r>
            <a:r>
              <a:rPr lang="en-US" sz="2400" i="1" dirty="0">
                <a:gradFill>
                  <a:gsLst>
                    <a:gs pos="2917">
                      <a:schemeClr val="tx1"/>
                    </a:gs>
                    <a:gs pos="30000">
                      <a:schemeClr val="tx1"/>
                    </a:gs>
                  </a:gsLst>
                  <a:lin ang="5400000" scaled="0"/>
                </a:gradFill>
              </a:rPr>
              <a:t>could</a:t>
            </a:r>
            <a:r>
              <a:rPr lang="en-US" sz="2400" dirty="0">
                <a:gradFill>
                  <a:gsLst>
                    <a:gs pos="2917">
                      <a:schemeClr val="tx1"/>
                    </a:gs>
                    <a:gs pos="30000">
                      <a:schemeClr val="tx1"/>
                    </a:gs>
                  </a:gsLst>
                  <a:lin ang="5400000" scaled="0"/>
                </a:gradFill>
              </a:rPr>
              <a:t> follow a chain of relationship from Many side to 1 side using RELATED</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r>
              <a:rPr lang="en-US" b="1" dirty="0">
                <a:solidFill>
                  <a:srgbClr val="00B0F0"/>
                </a:solidFill>
              </a:rPr>
              <a:t>Sales [City State]= RELATED(GeographyDim[City]) &amp; “, ” &amp; RELATED(GeographyDim[State])</a:t>
            </a:r>
          </a:p>
        </p:txBody>
      </p:sp>
      <p:sp>
        <p:nvSpPr>
          <p:cNvPr id="13" name="Curved Left Arrow 12"/>
          <p:cNvSpPr/>
          <p:nvPr/>
        </p:nvSpPr>
        <p:spPr bwMode="auto">
          <a:xfrm rot="5400000" flipH="1">
            <a:off x="5152881" y="3642482"/>
            <a:ext cx="522780" cy="1167225"/>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Curved Left Arrow 13"/>
          <p:cNvSpPr/>
          <p:nvPr/>
        </p:nvSpPr>
        <p:spPr bwMode="auto">
          <a:xfrm rot="5400000" flipH="1">
            <a:off x="2932690" y="3291226"/>
            <a:ext cx="450750" cy="1459649"/>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91028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Applications of Table functions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t>Module 4a – DAX Evaluation Contexts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a:xfrm>
            <a:off x="355042" y="1672683"/>
            <a:ext cx="9440311" cy="4108817"/>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Table functions can be used 2 ways in Power BI Desktop</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As an input to another DAX function</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Iterator functions</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Calculated Tables</a:t>
            </a:r>
          </a:p>
          <a:p>
            <a:pPr lvl="1">
              <a:lnSpc>
                <a:spcPct val="90000"/>
              </a:lnSpc>
              <a:spcAft>
                <a:spcPts val="600"/>
              </a:spcAft>
            </a:pPr>
            <a:r>
              <a:rPr lang="en-U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440578643"/>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When is a Calculated Column Evaluated?</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bwMode="auto">
          <a:xfrm>
            <a:off x="5201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“Get Data” Phase</a:t>
            </a:r>
          </a:p>
        </p:txBody>
      </p:sp>
      <p:sp>
        <p:nvSpPr>
          <p:cNvPr id="5" name="TextBox 4"/>
          <p:cNvSpPr txBox="1"/>
          <p:nvPr/>
        </p:nvSpPr>
        <p:spPr>
          <a:xfrm>
            <a:off x="520120" y="5024473"/>
            <a:ext cx="2248480" cy="8494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 Query in “M”</a:t>
            </a:r>
          </a:p>
        </p:txBody>
      </p:sp>
      <p:sp>
        <p:nvSpPr>
          <p:cNvPr id="10" name="Rectangle 9"/>
          <p:cNvSpPr/>
          <p:nvPr/>
        </p:nvSpPr>
        <p:spPr bwMode="auto">
          <a:xfrm>
            <a:off x="347980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Creation Phase</a:t>
            </a:r>
          </a:p>
        </p:txBody>
      </p:sp>
      <p:sp>
        <p:nvSpPr>
          <p:cNvPr id="12" name="TextBox 11"/>
          <p:cNvSpPr txBox="1"/>
          <p:nvPr/>
        </p:nvSpPr>
        <p:spPr>
          <a:xfrm>
            <a:off x="6502110" y="5016498"/>
            <a:ext cx="2194505" cy="175740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calc. columns, Measures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missing relationships</a:t>
            </a:r>
          </a:p>
        </p:txBody>
      </p:sp>
      <p:sp>
        <p:nvSpPr>
          <p:cNvPr id="13" name="Rectangle 12"/>
          <p:cNvSpPr/>
          <p:nvPr/>
        </p:nvSpPr>
        <p:spPr bwMode="auto">
          <a:xfrm>
            <a:off x="6451020" y="2705100"/>
            <a:ext cx="2248480" cy="20828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Enhancement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Phase</a:t>
            </a:r>
          </a:p>
        </p:txBody>
      </p:sp>
      <p:sp>
        <p:nvSpPr>
          <p:cNvPr id="14" name="Rectangle 13"/>
          <p:cNvSpPr/>
          <p:nvPr/>
        </p:nvSpPr>
        <p:spPr bwMode="auto">
          <a:xfrm>
            <a:off x="9413585"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Visual</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Building Phase</a:t>
            </a:r>
          </a:p>
        </p:txBody>
      </p:sp>
      <p:sp>
        <p:nvSpPr>
          <p:cNvPr id="15" name="TextBox 14"/>
          <p:cNvSpPr txBox="1"/>
          <p:nvPr/>
        </p:nvSpPr>
        <p:spPr>
          <a:xfrm>
            <a:off x="3327255" y="5016498"/>
            <a:ext cx="2406795" cy="12034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Compress data</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Auto detect relationships</a:t>
            </a:r>
          </a:p>
        </p:txBody>
      </p:sp>
      <p:sp>
        <p:nvSpPr>
          <p:cNvPr id="16" name="TextBox 15"/>
          <p:cNvSpPr txBox="1"/>
          <p:nvPr/>
        </p:nvSpPr>
        <p:spPr>
          <a:xfrm>
            <a:off x="9391215" y="4991099"/>
            <a:ext cx="2146300" cy="140346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Evaluate Measures and build each visual</a:t>
            </a:r>
          </a:p>
        </p:txBody>
      </p:sp>
      <p:sp>
        <p:nvSpPr>
          <p:cNvPr id="9" name="Right Arrow 8"/>
          <p:cNvSpPr/>
          <p:nvPr/>
        </p:nvSpPr>
        <p:spPr bwMode="auto">
          <a:xfrm>
            <a:off x="2768600"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Arrow 16"/>
          <p:cNvSpPr/>
          <p:nvPr/>
        </p:nvSpPr>
        <p:spPr bwMode="auto">
          <a:xfrm>
            <a:off x="5736935" y="3495578"/>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7"/>
          <p:cNvSpPr/>
          <p:nvPr/>
        </p:nvSpPr>
        <p:spPr bwMode="auto">
          <a:xfrm>
            <a:off x="8696615"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67200088"/>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9964" y="1147419"/>
            <a:ext cx="11655840" cy="524527"/>
          </a:xfrm>
        </p:spPr>
        <p:txBody>
          <a:bodyPr vert="horz" wrap="square" lIns="146304" tIns="91440" rIns="146304" bIns="91440" rtlCol="0" anchor="t">
            <a:noAutofit/>
          </a:bodyPr>
          <a:lstStyle/>
          <a:p>
            <a:r>
              <a:rPr lang="en-US" sz="2800" b="1" dirty="0">
                <a:latin typeface="+mn-lt"/>
              </a:rPr>
              <a:t>Best Practices with DAX Calculated Columns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355042" y="1844713"/>
            <a:ext cx="11470762" cy="2803844"/>
          </a:xfrm>
          <a:prstGeom prst="rect">
            <a:avLst/>
          </a:prstGeom>
        </p:spPr>
        <p:txBody>
          <a:bodyPr wrap="square">
            <a:spAutoFit/>
          </a:bodyPr>
          <a:lstStyle/>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Whenever possible, DAX helper columns should be avoided. Each “Helper Column” will consume RAM</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 Create a calculated column in the Dim Table as opposed to in the Fact Table</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Move calculated columns to “M” if you can</a:t>
            </a:r>
          </a:p>
        </p:txBody>
      </p:sp>
    </p:spTree>
    <p:extLst>
      <p:ext uri="{BB962C8B-B14F-4D97-AF65-F5344CB8AC3E}">
        <p14:creationId xmlns:p14="http://schemas.microsoft.com/office/powerpoint/2010/main" val="257019467"/>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2" name="Rectangle 1"/>
          <p:cNvSpPr/>
          <p:nvPr/>
        </p:nvSpPr>
        <p:spPr bwMode="auto">
          <a:xfrm>
            <a:off x="1993900" y="2235200"/>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a:t>
            </a:r>
          </a:p>
        </p:txBody>
      </p:sp>
      <p:sp>
        <p:nvSpPr>
          <p:cNvPr id="14" name="Rectangle 13"/>
          <p:cNvSpPr/>
          <p:nvPr/>
        </p:nvSpPr>
        <p:spPr bwMode="auto">
          <a:xfrm>
            <a:off x="7216704" y="2235200"/>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Measure</a:t>
            </a:r>
          </a:p>
        </p:txBody>
      </p:sp>
    </p:spTree>
    <p:extLst>
      <p:ext uri="{BB962C8B-B14F-4D97-AF65-F5344CB8AC3E}">
        <p14:creationId xmlns:p14="http://schemas.microsoft.com/office/powerpoint/2010/main" val="3948296680"/>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9D171-022B-418E-9927-388E38F5D706}"/>
              </a:ext>
            </a:extLst>
          </p:cNvPr>
          <p:cNvSpPr>
            <a:spLocks noGrp="1"/>
          </p:cNvSpPr>
          <p:nvPr>
            <p:ph type="title"/>
          </p:nvPr>
        </p:nvSpPr>
        <p:spPr/>
        <p:txBody>
          <a:bodyPr>
            <a:normAutofit fontScale="90000"/>
          </a:bodyPr>
          <a:lstStyle/>
          <a:p>
            <a:r>
              <a:rPr lang="en-US" dirty="0"/>
              <a:t>Calculated Measures</a:t>
            </a:r>
          </a:p>
        </p:txBody>
      </p:sp>
      <p:sp>
        <p:nvSpPr>
          <p:cNvPr id="3" name="Text Placeholder 2">
            <a:extLst>
              <a:ext uri="{FF2B5EF4-FFF2-40B4-BE49-F238E27FC236}">
                <a16:creationId xmlns:a16="http://schemas.microsoft.com/office/drawing/2014/main" id="{EE7D287C-0989-4F12-844B-99BBF51B07E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558213114"/>
      </p:ext>
    </p:extLst>
  </p:cSld>
  <p:clrMapOvr>
    <a:masterClrMapping/>
  </p:clrMapOvr>
  <p:transition spd="med">
    <p:fade/>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Why are Default Summarizations useful?</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a:xfrm>
            <a:off x="355042" y="1556548"/>
            <a:ext cx="11099599" cy="2062103"/>
          </a:xfrm>
          <a:prstGeom prst="rect">
            <a:avLst/>
          </a:prstGeom>
        </p:spPr>
        <p:txBody>
          <a:bodyPr wrap="square">
            <a:spAutoFit/>
          </a:bodyPr>
          <a:lstStyle/>
          <a:p>
            <a:pPr>
              <a:lnSpc>
                <a:spcPct val="90000"/>
              </a:lnSpc>
              <a:spcAft>
                <a:spcPts val="600"/>
              </a:spcAft>
            </a:pPr>
            <a:endParaRPr lang="en-US" sz="2400" b="1"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Don’t have to know DAX </a:t>
            </a:r>
          </a:p>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Power BI Team is looking to add easier ways to perform calculations using “Quick Measures” and “Show Value As”</a:t>
            </a:r>
          </a:p>
        </p:txBody>
      </p:sp>
    </p:spTree>
    <p:extLst>
      <p:ext uri="{BB962C8B-B14F-4D97-AF65-F5344CB8AC3E}">
        <p14:creationId xmlns:p14="http://schemas.microsoft.com/office/powerpoint/2010/main" val="893991386"/>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55226" y="1686862"/>
            <a:ext cx="6260288" cy="2211515"/>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What is a Measure?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9" name="Rectangle 8"/>
          <p:cNvSpPr/>
          <p:nvPr/>
        </p:nvSpPr>
        <p:spPr>
          <a:xfrm>
            <a:off x="355042" y="4316756"/>
            <a:ext cx="7474208" cy="1652760"/>
          </a:xfrm>
          <a:prstGeom prst="rect">
            <a:avLst/>
          </a:prstGeom>
        </p:spPr>
        <p:txBody>
          <a:bodyPr wrap="square">
            <a:spAutoFit/>
          </a:bodyPr>
          <a:lstStyle/>
          <a:p>
            <a:pPr>
              <a:lnSpc>
                <a:spcPct val="90000"/>
              </a:lnSpc>
              <a:spcAft>
                <a:spcPts val="600"/>
              </a:spcAft>
            </a:pPr>
            <a:r>
              <a:rPr lang="en-US" sz="2400" b="1" dirty="0">
                <a:solidFill>
                  <a:srgbClr val="00B0F0"/>
                </a:solidFill>
              </a:rPr>
              <a:t>[Total Sales]=SUM(Sales[Sales Amount])</a:t>
            </a:r>
            <a:endParaRPr lang="en-US" sz="2400" b="1"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Measures are created using DAX</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Place your Measures on a Fact table for best results</a:t>
            </a:r>
          </a:p>
        </p:txBody>
      </p:sp>
      <p:sp>
        <p:nvSpPr>
          <p:cNvPr id="12" name="Rectangle 11"/>
          <p:cNvSpPr/>
          <p:nvPr/>
        </p:nvSpPr>
        <p:spPr>
          <a:xfrm>
            <a:off x="165023" y="6387895"/>
            <a:ext cx="11860793" cy="341632"/>
          </a:xfrm>
          <a:prstGeom prst="rect">
            <a:avLst/>
          </a:prstGeom>
          <a:solidFill>
            <a:schemeClr val="bg1"/>
          </a:solidFill>
        </p:spPr>
        <p:txBody>
          <a:bodyPr wrap="square">
            <a:spAutoFit/>
          </a:bodyPr>
          <a:lstStyle/>
          <a:p>
            <a:pPr>
              <a:lnSpc>
                <a:spcPct val="90000"/>
              </a:lnSpc>
              <a:spcAft>
                <a:spcPts val="600"/>
              </a:spcAft>
            </a:pPr>
            <a:r>
              <a:rPr lang="en-US" b="1" dirty="0">
                <a:gradFill>
                  <a:gsLst>
                    <a:gs pos="2917">
                      <a:schemeClr val="tx1"/>
                    </a:gs>
                    <a:gs pos="30000">
                      <a:schemeClr val="tx1"/>
                    </a:gs>
                  </a:gsLst>
                  <a:lin ang="5400000" scaled="0"/>
                </a:gradFill>
              </a:rPr>
              <a:t>Pro Tip:</a:t>
            </a:r>
            <a:r>
              <a:rPr lang="en-US" dirty="0">
                <a:gradFill>
                  <a:gsLst>
                    <a:gs pos="2917">
                      <a:schemeClr val="tx1"/>
                    </a:gs>
                    <a:gs pos="30000">
                      <a:schemeClr val="tx1"/>
                    </a:gs>
                  </a:gsLst>
                  <a:lin ang="5400000" scaled="0"/>
                </a:gradFill>
              </a:rPr>
              <a:t> When referring to a measure in other calculations, refer to it without a Table name: </a:t>
            </a:r>
            <a:r>
              <a:rPr lang="en-US" b="1" dirty="0">
                <a:gradFill>
                  <a:gsLst>
                    <a:gs pos="2917">
                      <a:schemeClr val="tx1"/>
                    </a:gs>
                    <a:gs pos="30000">
                      <a:schemeClr val="tx1"/>
                    </a:gs>
                  </a:gsLst>
                  <a:lin ang="5400000" scaled="0"/>
                </a:gradFill>
              </a:rPr>
              <a:t>[MeasureName]</a:t>
            </a:r>
          </a:p>
        </p:txBody>
      </p:sp>
      <p:sp>
        <p:nvSpPr>
          <p:cNvPr id="13" name="Rectangle 12"/>
          <p:cNvSpPr/>
          <p:nvPr/>
        </p:nvSpPr>
        <p:spPr bwMode="auto">
          <a:xfrm>
            <a:off x="6749730" y="1686861"/>
            <a:ext cx="1265784" cy="221151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09929188"/>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Measure, Use Case 1: Using One Measure in Another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a:xfrm>
            <a:off x="591855" y="1791697"/>
            <a:ext cx="11331485" cy="4108817"/>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Instead of writing this: </a:t>
            </a:r>
          </a:p>
          <a:p>
            <a:pPr>
              <a:lnSpc>
                <a:spcPct val="90000"/>
              </a:lnSpc>
              <a:spcAft>
                <a:spcPts val="600"/>
              </a:spcAft>
            </a:pPr>
            <a:endParaRPr lang="en-US" sz="2400" b="1" dirty="0">
              <a:gradFill>
                <a:gsLst>
                  <a:gs pos="2917">
                    <a:schemeClr val="tx1"/>
                  </a:gs>
                  <a:gs pos="30000">
                    <a:schemeClr val="tx1"/>
                  </a:gs>
                </a:gsLst>
                <a:lin ang="5400000" scaled="0"/>
              </a:gradFill>
            </a:endParaRPr>
          </a:p>
          <a:p>
            <a:pPr>
              <a:lnSpc>
                <a:spcPct val="90000"/>
              </a:lnSpc>
              <a:spcAft>
                <a:spcPts val="600"/>
              </a:spcAft>
            </a:pPr>
            <a:r>
              <a:rPr lang="en-US" sz="2400" b="1" dirty="0">
                <a:solidFill>
                  <a:srgbClr val="00B0F0"/>
                </a:solidFill>
              </a:rPr>
              <a:t>	[Profit] = SUM(Sales[Sales Amount])-SUM(Sales[COGS])</a:t>
            </a:r>
          </a:p>
          <a:p>
            <a:pPr>
              <a:lnSpc>
                <a:spcPct val="90000"/>
              </a:lnSpc>
              <a:spcAft>
                <a:spcPts val="600"/>
              </a:spcAft>
            </a:pPr>
            <a:endParaRPr lang="en-US" sz="2400" b="1" dirty="0">
              <a:solidFill>
                <a:srgbClr val="00B0F0"/>
              </a:solidFill>
            </a:endParaRPr>
          </a:p>
          <a:p>
            <a:pPr>
              <a:lnSpc>
                <a:spcPct val="90000"/>
              </a:lnSpc>
              <a:spcAft>
                <a:spcPts val="600"/>
              </a:spcAft>
            </a:pPr>
            <a:r>
              <a:rPr lang="en-US" sz="2400" dirty="0">
                <a:gradFill>
                  <a:gsLst>
                    <a:gs pos="2917">
                      <a:schemeClr val="tx1"/>
                    </a:gs>
                    <a:gs pos="30000">
                      <a:schemeClr val="tx1"/>
                    </a:gs>
                  </a:gsLst>
                  <a:lin ang="5400000" scaled="0"/>
                </a:gradFill>
              </a:rPr>
              <a:t>Write this:</a:t>
            </a:r>
          </a:p>
          <a:p>
            <a:pPr>
              <a:lnSpc>
                <a:spcPct val="90000"/>
              </a:lnSpc>
              <a:spcAft>
                <a:spcPts val="600"/>
              </a:spcAft>
            </a:pPr>
            <a:endParaRPr lang="en-US" sz="2400" b="1" dirty="0">
              <a:solidFill>
                <a:srgbClr val="00B0F0"/>
              </a:solidFill>
            </a:endParaRPr>
          </a:p>
          <a:p>
            <a:pPr>
              <a:lnSpc>
                <a:spcPct val="90000"/>
              </a:lnSpc>
              <a:spcAft>
                <a:spcPts val="600"/>
              </a:spcAft>
            </a:pPr>
            <a:r>
              <a:rPr lang="en-US" sz="2400" b="1" dirty="0">
                <a:solidFill>
                  <a:srgbClr val="00B0F0"/>
                </a:solidFill>
              </a:rPr>
              <a:t>	[Profit] = [Total Sales]- [Total COGS]</a:t>
            </a:r>
          </a:p>
          <a:p>
            <a:pPr>
              <a:lnSpc>
                <a:spcPct val="90000"/>
              </a:lnSpc>
              <a:spcAft>
                <a:spcPts val="600"/>
              </a:spcAft>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Allows re-use of measures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Formulas are much simpler to read</a:t>
            </a:r>
          </a:p>
        </p:txBody>
      </p:sp>
      <p:sp>
        <p:nvSpPr>
          <p:cNvPr id="3" name="Left Brace 2"/>
          <p:cNvSpPr/>
          <p:nvPr/>
        </p:nvSpPr>
        <p:spPr>
          <a:xfrm rot="16200000">
            <a:off x="4733290" y="1197015"/>
            <a:ext cx="301752" cy="3840480"/>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Left Brace 9"/>
          <p:cNvSpPr/>
          <p:nvPr/>
        </p:nvSpPr>
        <p:spPr>
          <a:xfrm rot="16200000">
            <a:off x="8101933" y="1838789"/>
            <a:ext cx="301752" cy="2556932"/>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 name="Straight Arrow Connector 4"/>
          <p:cNvCxnSpPr>
            <a:cxnSpLocks/>
            <a:stCxn id="3" idx="1"/>
          </p:cNvCxnSpPr>
          <p:nvPr/>
        </p:nvCxnSpPr>
        <p:spPr>
          <a:xfrm flipH="1">
            <a:off x="4255843" y="3268131"/>
            <a:ext cx="628323" cy="935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flipH="1">
            <a:off x="6257597" y="3268131"/>
            <a:ext cx="1995212" cy="935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10154"/>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Measure, Use Case 2: More Complex Calculations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1203455" y="2175888"/>
            <a:ext cx="6211380" cy="424732"/>
          </a:xfrm>
          <a:prstGeom prst="rect">
            <a:avLst/>
          </a:prstGeom>
        </p:spPr>
        <p:txBody>
          <a:bodyPr wrap="none">
            <a:spAutoFit/>
          </a:bodyPr>
          <a:lstStyle/>
          <a:p>
            <a:pPr>
              <a:lnSpc>
                <a:spcPct val="90000"/>
              </a:lnSpc>
              <a:spcAft>
                <a:spcPts val="600"/>
              </a:spcAft>
            </a:pPr>
            <a:r>
              <a:rPr lang="en-US" sz="2400" b="1" dirty="0">
                <a:solidFill>
                  <a:srgbClr val="00B0F0"/>
                </a:solidFill>
              </a:rPr>
              <a:t>[Profit Margin %] = [Profit] / [Total Sales]</a:t>
            </a:r>
          </a:p>
        </p:txBody>
      </p:sp>
      <p:sp>
        <p:nvSpPr>
          <p:cNvPr id="5" name="Rectangle 4"/>
          <p:cNvSpPr/>
          <p:nvPr/>
        </p:nvSpPr>
        <p:spPr>
          <a:xfrm>
            <a:off x="355040" y="2873832"/>
            <a:ext cx="11568299" cy="1166473"/>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Ratios are calculations that cannot be created using a Calculated Column or Default Summarization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DAX </a:t>
            </a:r>
            <a:r>
              <a:rPr lang="en-US" sz="2400" b="1" dirty="0">
                <a:gradFill>
                  <a:gsLst>
                    <a:gs pos="2917">
                      <a:schemeClr val="tx1"/>
                    </a:gs>
                    <a:gs pos="30000">
                      <a:schemeClr val="tx1"/>
                    </a:gs>
                  </a:gsLst>
                  <a:lin ang="5400000" scaled="0"/>
                </a:gradFill>
              </a:rPr>
              <a:t>DIVIDE</a:t>
            </a:r>
            <a:r>
              <a:rPr lang="en-US" sz="2400" dirty="0">
                <a:gradFill>
                  <a:gsLst>
                    <a:gs pos="2917">
                      <a:schemeClr val="tx1"/>
                    </a:gs>
                    <a:gs pos="30000">
                      <a:schemeClr val="tx1"/>
                    </a:gs>
                  </a:gsLst>
                  <a:lin ang="5400000" scaled="0"/>
                </a:gradFill>
              </a:rPr>
              <a:t> for built in error handling</a:t>
            </a:r>
          </a:p>
        </p:txBody>
      </p:sp>
      <p:sp>
        <p:nvSpPr>
          <p:cNvPr id="9" name="Rectangle 8"/>
          <p:cNvSpPr/>
          <p:nvPr/>
        </p:nvSpPr>
        <p:spPr>
          <a:xfrm>
            <a:off x="1203455" y="4390461"/>
            <a:ext cx="7700570" cy="424732"/>
          </a:xfrm>
          <a:prstGeom prst="rect">
            <a:avLst/>
          </a:prstGeom>
        </p:spPr>
        <p:txBody>
          <a:bodyPr wrap="none">
            <a:spAutoFit/>
          </a:bodyPr>
          <a:lstStyle/>
          <a:p>
            <a:pPr>
              <a:lnSpc>
                <a:spcPct val="90000"/>
              </a:lnSpc>
              <a:spcAft>
                <a:spcPts val="600"/>
              </a:spcAft>
            </a:pPr>
            <a:r>
              <a:rPr lang="en-US" sz="2400" b="1" dirty="0">
                <a:solidFill>
                  <a:srgbClr val="00B0F0"/>
                </a:solidFill>
              </a:rPr>
              <a:t>[Profit Margin %] = DIVIDE([Profit] , [Total Sales])</a:t>
            </a:r>
          </a:p>
        </p:txBody>
      </p:sp>
    </p:spTree>
    <p:extLst>
      <p:ext uri="{BB962C8B-B14F-4D97-AF65-F5344CB8AC3E}">
        <p14:creationId xmlns:p14="http://schemas.microsoft.com/office/powerpoint/2010/main" val="1343501885"/>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When is a Measure Evaluated?</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bwMode="auto">
          <a:xfrm>
            <a:off x="5201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“Get Data” Phase</a:t>
            </a:r>
          </a:p>
        </p:txBody>
      </p:sp>
      <p:sp>
        <p:nvSpPr>
          <p:cNvPr id="5" name="TextBox 4"/>
          <p:cNvSpPr txBox="1"/>
          <p:nvPr/>
        </p:nvSpPr>
        <p:spPr>
          <a:xfrm>
            <a:off x="520120" y="5024473"/>
            <a:ext cx="2248480" cy="8494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 Query in “M”</a:t>
            </a:r>
          </a:p>
        </p:txBody>
      </p:sp>
      <p:sp>
        <p:nvSpPr>
          <p:cNvPr id="10" name="Rectangle 9"/>
          <p:cNvSpPr/>
          <p:nvPr/>
        </p:nvSpPr>
        <p:spPr bwMode="auto">
          <a:xfrm>
            <a:off x="348557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Creation Phase</a:t>
            </a:r>
          </a:p>
        </p:txBody>
      </p:sp>
      <p:sp>
        <p:nvSpPr>
          <p:cNvPr id="12" name="TextBox 11"/>
          <p:cNvSpPr txBox="1"/>
          <p:nvPr/>
        </p:nvSpPr>
        <p:spPr>
          <a:xfrm>
            <a:off x="6502109" y="5011774"/>
            <a:ext cx="2194505" cy="175740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calc. columns, Measures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missing relationships</a:t>
            </a:r>
          </a:p>
        </p:txBody>
      </p:sp>
      <p:sp>
        <p:nvSpPr>
          <p:cNvPr id="13" name="Rectangle 12"/>
          <p:cNvSpPr/>
          <p:nvPr/>
        </p:nvSpPr>
        <p:spPr bwMode="auto">
          <a:xfrm>
            <a:off x="64510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Enhancement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Phase</a:t>
            </a:r>
          </a:p>
        </p:txBody>
      </p:sp>
      <p:sp>
        <p:nvSpPr>
          <p:cNvPr id="14" name="Rectangle 13"/>
          <p:cNvSpPr/>
          <p:nvPr/>
        </p:nvSpPr>
        <p:spPr bwMode="auto">
          <a:xfrm>
            <a:off x="9413585" y="2705100"/>
            <a:ext cx="2248480" cy="20828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Visual</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Building Phase</a:t>
            </a:r>
          </a:p>
        </p:txBody>
      </p:sp>
      <p:sp>
        <p:nvSpPr>
          <p:cNvPr id="15" name="TextBox 14"/>
          <p:cNvSpPr txBox="1"/>
          <p:nvPr/>
        </p:nvSpPr>
        <p:spPr>
          <a:xfrm>
            <a:off x="3327255" y="5016498"/>
            <a:ext cx="2406795" cy="12034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Compress data</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auto detect relationships</a:t>
            </a:r>
          </a:p>
        </p:txBody>
      </p:sp>
      <p:sp>
        <p:nvSpPr>
          <p:cNvPr id="16" name="TextBox 15"/>
          <p:cNvSpPr txBox="1"/>
          <p:nvPr/>
        </p:nvSpPr>
        <p:spPr>
          <a:xfrm>
            <a:off x="9391215" y="4991099"/>
            <a:ext cx="2146300" cy="140346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Evaluate Measures and build each visual</a:t>
            </a:r>
          </a:p>
        </p:txBody>
      </p:sp>
      <p:sp>
        <p:nvSpPr>
          <p:cNvPr id="9" name="Right Arrow 8"/>
          <p:cNvSpPr/>
          <p:nvPr/>
        </p:nvSpPr>
        <p:spPr bwMode="auto">
          <a:xfrm>
            <a:off x="2768600"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Arrow 16"/>
          <p:cNvSpPr/>
          <p:nvPr/>
        </p:nvSpPr>
        <p:spPr bwMode="auto">
          <a:xfrm>
            <a:off x="5736935" y="3495578"/>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7"/>
          <p:cNvSpPr/>
          <p:nvPr/>
        </p:nvSpPr>
        <p:spPr bwMode="auto">
          <a:xfrm>
            <a:off x="8696615"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37333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Basic TABLE functions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t>Module 4a – DAX Evaluation Contexts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a:xfrm>
            <a:off x="697995" y="2524884"/>
            <a:ext cx="2831272" cy="424732"/>
          </a:xfrm>
          <a:prstGeom prst="rect">
            <a:avLst/>
          </a:prstGeom>
        </p:spPr>
        <p:txBody>
          <a:bodyPr wrap="square">
            <a:spAutoFit/>
          </a:bodyPr>
          <a:lstStyle/>
          <a:p>
            <a:pPr>
              <a:lnSpc>
                <a:spcPct val="90000"/>
              </a:lnSpc>
              <a:spcAft>
                <a:spcPts val="600"/>
              </a:spcAft>
            </a:pPr>
            <a:r>
              <a:rPr lang="en-US" sz="2400" b="1" dirty="0"/>
              <a:t>Return All Rows</a:t>
            </a:r>
          </a:p>
        </p:txBody>
      </p:sp>
      <p:sp>
        <p:nvSpPr>
          <p:cNvPr id="10" name="Rectangle 9"/>
          <p:cNvSpPr/>
          <p:nvPr/>
        </p:nvSpPr>
        <p:spPr>
          <a:xfrm>
            <a:off x="4299448" y="2524884"/>
            <a:ext cx="3320554" cy="424732"/>
          </a:xfrm>
          <a:prstGeom prst="rect">
            <a:avLst/>
          </a:prstGeom>
        </p:spPr>
        <p:txBody>
          <a:bodyPr wrap="square">
            <a:spAutoFit/>
          </a:bodyPr>
          <a:lstStyle/>
          <a:p>
            <a:pPr>
              <a:lnSpc>
                <a:spcPct val="90000"/>
              </a:lnSpc>
              <a:spcAft>
                <a:spcPts val="600"/>
              </a:spcAft>
            </a:pPr>
            <a:r>
              <a:rPr lang="en-US" sz="2400" b="1" dirty="0"/>
              <a:t>Return Distinct Rows</a:t>
            </a:r>
          </a:p>
        </p:txBody>
      </p:sp>
      <p:sp>
        <p:nvSpPr>
          <p:cNvPr id="11" name="Rectangle 10"/>
          <p:cNvSpPr/>
          <p:nvPr/>
        </p:nvSpPr>
        <p:spPr>
          <a:xfrm>
            <a:off x="8233820" y="2524884"/>
            <a:ext cx="3320554" cy="424732"/>
          </a:xfrm>
          <a:prstGeom prst="rect">
            <a:avLst/>
          </a:prstGeom>
        </p:spPr>
        <p:txBody>
          <a:bodyPr wrap="square">
            <a:spAutoFit/>
          </a:bodyPr>
          <a:lstStyle/>
          <a:p>
            <a:pPr>
              <a:lnSpc>
                <a:spcPct val="90000"/>
              </a:lnSpc>
              <a:spcAft>
                <a:spcPts val="600"/>
              </a:spcAft>
            </a:pPr>
            <a:r>
              <a:rPr lang="en-US" sz="2400" b="1" dirty="0"/>
              <a:t>Return Filtered Rows</a:t>
            </a:r>
          </a:p>
        </p:txBody>
      </p:sp>
      <p:sp>
        <p:nvSpPr>
          <p:cNvPr id="4" name="TextBox 3"/>
          <p:cNvSpPr txBox="1"/>
          <p:nvPr/>
        </p:nvSpPr>
        <p:spPr>
          <a:xfrm>
            <a:off x="978568" y="3497179"/>
            <a:ext cx="1957137"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ALL &amp;  variants</a:t>
            </a:r>
          </a:p>
        </p:txBody>
      </p:sp>
      <p:sp>
        <p:nvSpPr>
          <p:cNvPr id="12" name="TextBox 11"/>
          <p:cNvSpPr txBox="1"/>
          <p:nvPr/>
        </p:nvSpPr>
        <p:spPr>
          <a:xfrm>
            <a:off x="4620126" y="3497179"/>
            <a:ext cx="2783305"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ALL, DISTINCT, VALUES</a:t>
            </a:r>
          </a:p>
        </p:txBody>
      </p:sp>
      <p:sp>
        <p:nvSpPr>
          <p:cNvPr id="13" name="TextBox 12"/>
          <p:cNvSpPr txBox="1"/>
          <p:nvPr/>
        </p:nvSpPr>
        <p:spPr>
          <a:xfrm>
            <a:off x="8233820" y="3497179"/>
            <a:ext cx="278330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FILTER</a:t>
            </a:r>
          </a:p>
        </p:txBody>
      </p:sp>
      <p:sp>
        <p:nvSpPr>
          <p:cNvPr id="14" name="TextBox 13"/>
          <p:cNvSpPr txBox="1"/>
          <p:nvPr/>
        </p:nvSpPr>
        <p:spPr>
          <a:xfrm>
            <a:off x="537410" y="5478379"/>
            <a:ext cx="11016964"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There are more advanced Table functions, which we will not cover</a:t>
            </a:r>
          </a:p>
        </p:txBody>
      </p:sp>
    </p:spTree>
    <p:extLst>
      <p:ext uri="{BB962C8B-B14F-4D97-AF65-F5344CB8AC3E}">
        <p14:creationId xmlns:p14="http://schemas.microsoft.com/office/powerpoint/2010/main" val="305810560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Basic Table functions – Return All Rows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t>Module 4a – DAX Evaluation Contexts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a:xfrm>
            <a:off x="355041" y="1941007"/>
            <a:ext cx="10868280" cy="424732"/>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 </a:t>
            </a:r>
            <a:r>
              <a:rPr lang="en-US" sz="2400" b="1" dirty="0">
                <a:solidFill>
                  <a:srgbClr val="00B0F0"/>
                </a:solidFill>
              </a:rPr>
              <a:t>ALL</a:t>
            </a:r>
            <a:r>
              <a:rPr lang="en-US" sz="2400" dirty="0">
                <a:gradFill>
                  <a:gsLst>
                    <a:gs pos="2917">
                      <a:schemeClr val="tx1"/>
                    </a:gs>
                    <a:gs pos="30000">
                      <a:schemeClr val="tx1"/>
                    </a:gs>
                  </a:gsLst>
                  <a:lin ang="5400000" scaled="0"/>
                </a:gradFill>
              </a:rPr>
              <a:t> function - Can take either Table or Columns in a Table as input</a:t>
            </a:r>
          </a:p>
        </p:txBody>
      </p:sp>
      <p:sp>
        <p:nvSpPr>
          <p:cNvPr id="3" name="Rectangle 2"/>
          <p:cNvSpPr/>
          <p:nvPr/>
        </p:nvSpPr>
        <p:spPr>
          <a:xfrm>
            <a:off x="355041" y="3679884"/>
            <a:ext cx="2393604" cy="369332"/>
          </a:xfrm>
          <a:prstGeom prst="rect">
            <a:avLst/>
          </a:prstGeom>
        </p:spPr>
        <p:txBody>
          <a:bodyPr wrap="none">
            <a:spAutoFit/>
          </a:bodyPr>
          <a:lstStyle/>
          <a:p>
            <a:r>
              <a:rPr lang="en-US" b="1" dirty="0">
                <a:solidFill>
                  <a:srgbClr val="00B0F0"/>
                </a:solidFill>
              </a:rPr>
              <a:t>ALL(GeographyDim)</a:t>
            </a:r>
            <a:endParaRPr lang="en-US" dirty="0"/>
          </a:p>
        </p:txBody>
      </p:sp>
      <p:sp>
        <p:nvSpPr>
          <p:cNvPr id="13" name="Rectangle 12"/>
          <p:cNvSpPr/>
          <p:nvPr/>
        </p:nvSpPr>
        <p:spPr>
          <a:xfrm>
            <a:off x="3753039" y="3679884"/>
            <a:ext cx="3407343" cy="369332"/>
          </a:xfrm>
          <a:prstGeom prst="rect">
            <a:avLst/>
          </a:prstGeom>
        </p:spPr>
        <p:txBody>
          <a:bodyPr wrap="none">
            <a:spAutoFit/>
          </a:bodyPr>
          <a:lstStyle/>
          <a:p>
            <a:r>
              <a:rPr lang="en-US" b="1" dirty="0">
                <a:solidFill>
                  <a:srgbClr val="00B0F0"/>
                </a:solidFill>
              </a:rPr>
              <a:t>ALL(GeographyDim[Region]))</a:t>
            </a:r>
            <a:endParaRPr lang="en-US" dirty="0"/>
          </a:p>
        </p:txBody>
      </p:sp>
      <p:sp>
        <p:nvSpPr>
          <p:cNvPr id="4" name="Rectangle 3"/>
          <p:cNvSpPr/>
          <p:nvPr/>
        </p:nvSpPr>
        <p:spPr>
          <a:xfrm>
            <a:off x="355041" y="2937712"/>
            <a:ext cx="2461251" cy="341632"/>
          </a:xfrm>
          <a:prstGeom prst="rect">
            <a:avLst/>
          </a:prstGeom>
        </p:spPr>
        <p:txBody>
          <a:bodyPr wrap="none">
            <a:spAutoFit/>
          </a:bodyPr>
          <a:lstStyle/>
          <a:p>
            <a:pPr>
              <a:lnSpc>
                <a:spcPct val="90000"/>
              </a:lnSpc>
              <a:spcAft>
                <a:spcPts val="600"/>
              </a:spcAft>
            </a:pPr>
            <a:r>
              <a:rPr lang="en-US" b="1" dirty="0"/>
              <a:t>ALL with Entire Table</a:t>
            </a:r>
          </a:p>
        </p:txBody>
      </p:sp>
      <p:sp>
        <p:nvSpPr>
          <p:cNvPr id="11" name="Rectangle 10"/>
          <p:cNvSpPr/>
          <p:nvPr/>
        </p:nvSpPr>
        <p:spPr>
          <a:xfrm>
            <a:off x="3753039" y="2937712"/>
            <a:ext cx="2536272" cy="341632"/>
          </a:xfrm>
          <a:prstGeom prst="rect">
            <a:avLst/>
          </a:prstGeom>
        </p:spPr>
        <p:txBody>
          <a:bodyPr wrap="none">
            <a:spAutoFit/>
          </a:bodyPr>
          <a:lstStyle/>
          <a:p>
            <a:pPr>
              <a:lnSpc>
                <a:spcPct val="90000"/>
              </a:lnSpc>
              <a:spcAft>
                <a:spcPts val="600"/>
              </a:spcAft>
            </a:pPr>
            <a:r>
              <a:rPr lang="en-US" b="1" dirty="0"/>
              <a:t>ALL with One Column</a:t>
            </a:r>
          </a:p>
        </p:txBody>
      </p:sp>
      <p:sp>
        <p:nvSpPr>
          <p:cNvPr id="12" name="Rectangle 11"/>
          <p:cNvSpPr/>
          <p:nvPr/>
        </p:nvSpPr>
        <p:spPr>
          <a:xfrm>
            <a:off x="7681733" y="2937712"/>
            <a:ext cx="3113353" cy="341632"/>
          </a:xfrm>
          <a:prstGeom prst="rect">
            <a:avLst/>
          </a:prstGeom>
        </p:spPr>
        <p:txBody>
          <a:bodyPr wrap="none">
            <a:spAutoFit/>
          </a:bodyPr>
          <a:lstStyle/>
          <a:p>
            <a:pPr>
              <a:lnSpc>
                <a:spcPct val="90000"/>
              </a:lnSpc>
              <a:spcAft>
                <a:spcPts val="600"/>
              </a:spcAft>
            </a:pPr>
            <a:r>
              <a:rPr lang="en-US" b="1" dirty="0"/>
              <a:t>ALL with Multiple Columns</a:t>
            </a:r>
          </a:p>
        </p:txBody>
      </p:sp>
      <p:sp>
        <p:nvSpPr>
          <p:cNvPr id="15" name="Rectangle 14"/>
          <p:cNvSpPr/>
          <p:nvPr/>
        </p:nvSpPr>
        <p:spPr>
          <a:xfrm>
            <a:off x="7681733" y="3683194"/>
            <a:ext cx="3364062" cy="646331"/>
          </a:xfrm>
          <a:prstGeom prst="rect">
            <a:avLst/>
          </a:prstGeom>
        </p:spPr>
        <p:txBody>
          <a:bodyPr wrap="none">
            <a:spAutoFit/>
          </a:bodyPr>
          <a:lstStyle/>
          <a:p>
            <a:r>
              <a:rPr lang="en-US" b="1" dirty="0">
                <a:solidFill>
                  <a:srgbClr val="00B0F0"/>
                </a:solidFill>
              </a:rPr>
              <a:t>ALL(GeographyDim[Region], </a:t>
            </a:r>
          </a:p>
          <a:p>
            <a:r>
              <a:rPr lang="en-US" b="1" dirty="0">
                <a:solidFill>
                  <a:srgbClr val="00B0F0"/>
                </a:solidFill>
              </a:rPr>
              <a:t>       GeographyDim[State])</a:t>
            </a:r>
            <a:endParaRPr lang="en-US" dirty="0"/>
          </a:p>
        </p:txBody>
      </p:sp>
      <p:sp>
        <p:nvSpPr>
          <p:cNvPr id="5" name="Rectangle 4"/>
          <p:cNvSpPr/>
          <p:nvPr/>
        </p:nvSpPr>
        <p:spPr>
          <a:xfrm>
            <a:off x="355042" y="4697353"/>
            <a:ext cx="2125112" cy="646331"/>
          </a:xfrm>
          <a:prstGeom prst="rect">
            <a:avLst/>
          </a:prstGeom>
        </p:spPr>
        <p:txBody>
          <a:bodyPr wrap="square">
            <a:spAutoFit/>
          </a:bodyPr>
          <a:lstStyle/>
          <a:p>
            <a:r>
              <a:rPr lang="en-US" dirty="0">
                <a:gradFill>
                  <a:gsLst>
                    <a:gs pos="2917">
                      <a:schemeClr val="tx1"/>
                    </a:gs>
                    <a:gs pos="30000">
                      <a:schemeClr val="tx1"/>
                    </a:gs>
                  </a:gsLst>
                  <a:lin ang="5400000" scaled="0"/>
                </a:gradFill>
              </a:rPr>
              <a:t>Returns all rows all columns in Table</a:t>
            </a:r>
            <a:endParaRPr lang="en-US" dirty="0"/>
          </a:p>
        </p:txBody>
      </p:sp>
      <p:sp>
        <p:nvSpPr>
          <p:cNvPr id="16" name="Rectangle 15"/>
          <p:cNvSpPr/>
          <p:nvPr/>
        </p:nvSpPr>
        <p:spPr>
          <a:xfrm>
            <a:off x="3753039" y="4697352"/>
            <a:ext cx="2125112" cy="646331"/>
          </a:xfrm>
          <a:prstGeom prst="rect">
            <a:avLst/>
          </a:prstGeom>
        </p:spPr>
        <p:txBody>
          <a:bodyPr wrap="square">
            <a:spAutoFit/>
          </a:bodyPr>
          <a:lstStyle/>
          <a:p>
            <a:r>
              <a:rPr lang="en-US" dirty="0">
                <a:gradFill>
                  <a:gsLst>
                    <a:gs pos="2917">
                      <a:schemeClr val="tx1"/>
                    </a:gs>
                    <a:gs pos="30000">
                      <a:schemeClr val="tx1"/>
                    </a:gs>
                  </a:gsLst>
                  <a:lin ang="5400000" scaled="0"/>
                </a:gradFill>
              </a:rPr>
              <a:t>Returns all unique values of Column</a:t>
            </a:r>
            <a:endParaRPr lang="en-US" dirty="0"/>
          </a:p>
        </p:txBody>
      </p:sp>
      <p:sp>
        <p:nvSpPr>
          <p:cNvPr id="17" name="Rectangle 16"/>
          <p:cNvSpPr/>
          <p:nvPr/>
        </p:nvSpPr>
        <p:spPr>
          <a:xfrm>
            <a:off x="7670239" y="4707082"/>
            <a:ext cx="3653289" cy="646331"/>
          </a:xfrm>
          <a:prstGeom prst="rect">
            <a:avLst/>
          </a:prstGeom>
        </p:spPr>
        <p:txBody>
          <a:bodyPr wrap="square">
            <a:spAutoFit/>
          </a:bodyPr>
          <a:lstStyle/>
          <a:p>
            <a:r>
              <a:rPr lang="en-US" dirty="0">
                <a:gradFill>
                  <a:gsLst>
                    <a:gs pos="2917">
                      <a:schemeClr val="tx1"/>
                    </a:gs>
                    <a:gs pos="30000">
                      <a:schemeClr val="tx1"/>
                    </a:gs>
                  </a:gsLst>
                  <a:lin ang="5400000" scaled="0"/>
                </a:gradFill>
              </a:rPr>
              <a:t>Returns all unique combinations of Column values</a:t>
            </a:r>
            <a:endParaRPr lang="en-US" dirty="0"/>
          </a:p>
        </p:txBody>
      </p:sp>
    </p:spTree>
    <p:extLst>
      <p:ext uri="{BB962C8B-B14F-4D97-AF65-F5344CB8AC3E}">
        <p14:creationId xmlns:p14="http://schemas.microsoft.com/office/powerpoint/2010/main" val="196200241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Basic Table functions – ALL versions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t>Module 4a – DAX Evaluation Contexts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a:xfrm>
            <a:off x="355041" y="1969288"/>
            <a:ext cx="9440311" cy="424732"/>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There are several forms of the ALL function</a:t>
            </a:r>
          </a:p>
        </p:txBody>
      </p:sp>
      <p:sp>
        <p:nvSpPr>
          <p:cNvPr id="18" name="Rectangle 17"/>
          <p:cNvSpPr/>
          <p:nvPr/>
        </p:nvSpPr>
        <p:spPr>
          <a:xfrm>
            <a:off x="355040" y="2744760"/>
            <a:ext cx="11740987" cy="2880789"/>
          </a:xfrm>
          <a:prstGeom prst="rect">
            <a:avLst/>
          </a:prstGeom>
        </p:spPr>
        <p:txBody>
          <a:bodyPr wrap="square">
            <a:spAutoFit/>
          </a:bodyPr>
          <a:lstStyle/>
          <a:p>
            <a:pPr marL="800100" lvl="1" indent="-342900">
              <a:lnSpc>
                <a:spcPct val="90000"/>
              </a:lnSpc>
              <a:spcAft>
                <a:spcPts val="600"/>
              </a:spcAft>
              <a:buFont typeface="Arial" panose="020B0604020202020204" pitchFamily="34" charset="0"/>
              <a:buChar char="•"/>
            </a:pPr>
            <a:r>
              <a:rPr lang="en-US" sz="2400" b="1" dirty="0">
                <a:solidFill>
                  <a:srgbClr val="00B0F0"/>
                </a:solidFill>
              </a:rPr>
              <a:t>ALL</a:t>
            </a:r>
            <a:r>
              <a:rPr lang="en-US" sz="2400" dirty="0">
                <a:gradFill>
                  <a:gsLst>
                    <a:gs pos="2917">
                      <a:schemeClr val="tx1"/>
                    </a:gs>
                    <a:gs pos="30000">
                      <a:schemeClr val="tx1"/>
                    </a:gs>
                  </a:gsLst>
                  <a:lin ang="5400000" scaled="0"/>
                </a:gradFill>
              </a:rPr>
              <a:t> </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b="1" dirty="0">
                <a:solidFill>
                  <a:srgbClr val="00B0F0"/>
                </a:solidFill>
              </a:rPr>
              <a:t>ALLEXCEPT</a:t>
            </a:r>
            <a:r>
              <a:rPr lang="en-US" sz="2400" dirty="0">
                <a:gradFill>
                  <a:gsLst>
                    <a:gs pos="2917">
                      <a:schemeClr val="tx1"/>
                    </a:gs>
                    <a:gs pos="30000">
                      <a:schemeClr val="tx1"/>
                    </a:gs>
                  </a:gsLst>
                  <a:lin ang="5400000" scaled="0"/>
                </a:gradFill>
              </a:rPr>
              <a:t>  - Return all columns in a Table except 1 or more columns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b="1" dirty="0">
                <a:solidFill>
                  <a:srgbClr val="00B0F0"/>
                </a:solidFill>
              </a:rPr>
              <a:t>ALLSELECTED</a:t>
            </a:r>
            <a:r>
              <a:rPr lang="en-US" sz="2400" dirty="0">
                <a:gradFill>
                  <a:gsLst>
                    <a:gs pos="2917">
                      <a:schemeClr val="tx1"/>
                    </a:gs>
                    <a:gs pos="30000">
                      <a:schemeClr val="tx1"/>
                    </a:gs>
                  </a:gsLst>
                  <a:lin ang="5400000" scaled="0"/>
                </a:gradFill>
              </a:rPr>
              <a:t> – Return all values in a column selected by users in Slicers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b="1" dirty="0">
                <a:solidFill>
                  <a:srgbClr val="00B0F0"/>
                </a:solidFill>
              </a:rPr>
              <a:t>ALLNONBLANKROW </a:t>
            </a:r>
            <a:r>
              <a:rPr lang="en-US" sz="2400" dirty="0">
                <a:gradFill>
                  <a:gsLst>
                    <a:gs pos="2917">
                      <a:schemeClr val="tx1"/>
                    </a:gs>
                    <a:gs pos="30000">
                      <a:schemeClr val="tx1"/>
                    </a:gs>
                  </a:gsLst>
                  <a:lin ang="5400000" scaled="0"/>
                </a:gradFill>
              </a:rPr>
              <a:t>– Return all non-Blank rows</a:t>
            </a:r>
          </a:p>
        </p:txBody>
      </p:sp>
    </p:spTree>
    <p:extLst>
      <p:ext uri="{BB962C8B-B14F-4D97-AF65-F5344CB8AC3E}">
        <p14:creationId xmlns:p14="http://schemas.microsoft.com/office/powerpoint/2010/main" val="22740030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Basic Table Functions – Return Distinct Rows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t>Module 4a – DAX Evaluation Contexts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8" name="Rectangle 17"/>
          <p:cNvSpPr/>
          <p:nvPr/>
        </p:nvSpPr>
        <p:spPr>
          <a:xfrm>
            <a:off x="355041" y="2744760"/>
            <a:ext cx="11568300" cy="2062103"/>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b="1" dirty="0">
                <a:solidFill>
                  <a:srgbClr val="00B0F0"/>
                </a:solidFill>
              </a:rPr>
              <a:t>VALUES – </a:t>
            </a:r>
            <a:r>
              <a:rPr lang="en-US" sz="2400" dirty="0">
                <a:gradFill>
                  <a:gsLst>
                    <a:gs pos="2917">
                      <a:schemeClr val="tx1"/>
                    </a:gs>
                    <a:gs pos="30000">
                      <a:schemeClr val="tx1"/>
                    </a:gs>
                  </a:gsLst>
                  <a:lin ang="5400000" scaled="0"/>
                </a:gradFill>
              </a:rPr>
              <a:t>Return</a:t>
            </a:r>
            <a:r>
              <a:rPr lang="en-US" sz="2400" b="1" dirty="0">
                <a:solidFill>
                  <a:srgbClr val="00B0F0"/>
                </a:solidFill>
              </a:rPr>
              <a:t> </a:t>
            </a:r>
            <a:r>
              <a:rPr lang="en-US" sz="2400" dirty="0">
                <a:gradFill>
                  <a:gsLst>
                    <a:gs pos="2917">
                      <a:schemeClr val="tx1"/>
                    </a:gs>
                    <a:gs pos="30000">
                      <a:schemeClr val="tx1"/>
                    </a:gs>
                  </a:gsLst>
                  <a:lin ang="5400000" scaled="0"/>
                </a:gradFill>
              </a:rPr>
              <a:t>all distinct values in a column or Table </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b="1" dirty="0">
                <a:gradFill>
                  <a:gsLst>
                    <a:gs pos="2917">
                      <a:schemeClr val="tx1"/>
                    </a:gs>
                    <a:gs pos="30000">
                      <a:schemeClr val="tx1"/>
                    </a:gs>
                  </a:gsLst>
                  <a:lin ang="5400000" scaled="0"/>
                </a:gradFill>
              </a:rPr>
              <a:t>(including blank rows)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b="1" dirty="0">
                <a:solidFill>
                  <a:srgbClr val="00B0F0"/>
                </a:solidFill>
              </a:rPr>
              <a:t>DISTINCT </a:t>
            </a:r>
            <a:r>
              <a:rPr lang="en-US" sz="2400" dirty="0">
                <a:gradFill>
                  <a:gsLst>
                    <a:gs pos="2917">
                      <a:schemeClr val="tx1"/>
                    </a:gs>
                    <a:gs pos="30000">
                      <a:schemeClr val="tx1"/>
                    </a:gs>
                  </a:gsLst>
                  <a:lin ang="5400000" scaled="0"/>
                </a:gradFill>
              </a:rPr>
              <a:t>- Return all distinct values in a column or Table </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b="1" dirty="0">
                <a:gradFill>
                  <a:gsLst>
                    <a:gs pos="2917">
                      <a:schemeClr val="tx1"/>
                    </a:gs>
                    <a:gs pos="30000">
                      <a:schemeClr val="tx1"/>
                    </a:gs>
                  </a:gsLst>
                  <a:lin ang="5400000" scaled="0"/>
                </a:gradFill>
              </a:rPr>
              <a:t>(not including blank rows)</a:t>
            </a:r>
          </a:p>
        </p:txBody>
      </p:sp>
    </p:spTree>
    <p:extLst>
      <p:ext uri="{BB962C8B-B14F-4D97-AF65-F5344CB8AC3E}">
        <p14:creationId xmlns:p14="http://schemas.microsoft.com/office/powerpoint/2010/main" val="27047019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DA7AE4-9081-436A-84FD-D5D74B8EE035}"/>
              </a:ext>
            </a:extLst>
          </p:cNvPr>
          <p:cNvSpPr>
            <a:spLocks noGrp="1"/>
          </p:cNvSpPr>
          <p:nvPr>
            <p:ph type="title"/>
          </p:nvPr>
        </p:nvSpPr>
        <p:spPr/>
        <p:txBody>
          <a:bodyPr>
            <a:normAutofit fontScale="90000"/>
          </a:bodyPr>
          <a:lstStyle/>
          <a:p>
            <a:r>
              <a:rPr lang="en-US" dirty="0"/>
              <a:t>Module 4a – DAX Evaluation Contexts</a:t>
            </a:r>
          </a:p>
        </p:txBody>
      </p:sp>
      <p:sp>
        <p:nvSpPr>
          <p:cNvPr id="5" name="Text Placeholder 4">
            <a:extLst>
              <a:ext uri="{FF2B5EF4-FFF2-40B4-BE49-F238E27FC236}">
                <a16:creationId xmlns:a16="http://schemas.microsoft.com/office/drawing/2014/main" id="{6BDB2AD0-7980-475B-B49C-8A8FF1571018}"/>
              </a:ext>
            </a:extLst>
          </p:cNvPr>
          <p:cNvSpPr>
            <a:spLocks noGrp="1"/>
          </p:cNvSpPr>
          <p:nvPr>
            <p:ph type="body" sz="quarter" idx="13"/>
          </p:nvPr>
        </p:nvSpPr>
        <p:spPr/>
        <p:txBody>
          <a:bodyPr/>
          <a:lstStyle/>
          <a:p>
            <a:r>
              <a:rPr lang="en-US" dirty="0"/>
              <a:t>FILTER in DAX – Powerful feature of our Tables</a:t>
            </a:r>
          </a:p>
          <a:p>
            <a:pPr lvl="1"/>
            <a:r>
              <a:rPr lang="en-US" dirty="0"/>
              <a:t>FILTER ( &lt;table&gt;, &lt;filter expression to be evaluated for each row&gt;)</a:t>
            </a:r>
          </a:p>
          <a:p>
            <a:pPr lvl="1"/>
            <a:endParaRPr lang="en-US" dirty="0"/>
          </a:p>
          <a:p>
            <a:r>
              <a:rPr lang="en-US" dirty="0"/>
              <a:t>Creating Filters inside of filter context</a:t>
            </a:r>
          </a:p>
          <a:p>
            <a:endParaRPr lang="en-US" dirty="0"/>
          </a:p>
          <a:p>
            <a:r>
              <a:rPr lang="en-US" dirty="0"/>
              <a:t>Like creating a new scope for your DAX expression</a:t>
            </a:r>
          </a:p>
        </p:txBody>
      </p:sp>
    </p:spTree>
    <p:extLst>
      <p:ext uri="{BB962C8B-B14F-4D97-AF65-F5344CB8AC3E}">
        <p14:creationId xmlns:p14="http://schemas.microsoft.com/office/powerpoint/2010/main" val="3571000363"/>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9410731" y="3662681"/>
            <a:ext cx="1587610" cy="2205794"/>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9307" y="3057860"/>
            <a:ext cx="1791013" cy="3459482"/>
          </a:xfrm>
          <a:prstGeom prst="rect">
            <a:avLst/>
          </a:prstGeom>
          <a:ln w="3175">
            <a:noFill/>
          </a:ln>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Basic Table Functions – Return Filtered Set of Rows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t>Module 4a – DAX Evaluation Contexts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5"/>
          <a:stretch>
            <a:fillRect/>
          </a:stretch>
        </p:blipFill>
        <p:spPr>
          <a:xfrm>
            <a:off x="10785404" y="144034"/>
            <a:ext cx="1310624" cy="406167"/>
          </a:xfrm>
          <a:prstGeom prst="rect">
            <a:avLst/>
          </a:prstGeom>
        </p:spPr>
      </p:pic>
      <p:sp>
        <p:nvSpPr>
          <p:cNvPr id="3" name="Rectangle 2"/>
          <p:cNvSpPr/>
          <p:nvPr/>
        </p:nvSpPr>
        <p:spPr>
          <a:xfrm>
            <a:off x="355042" y="2125319"/>
            <a:ext cx="10241977" cy="646331"/>
          </a:xfrm>
          <a:prstGeom prst="rect">
            <a:avLst/>
          </a:prstGeom>
        </p:spPr>
        <p:txBody>
          <a:bodyPr wrap="square">
            <a:spAutoFit/>
          </a:bodyPr>
          <a:lstStyle/>
          <a:p>
            <a:r>
              <a:rPr lang="en-US" b="1" dirty="0">
                <a:solidFill>
                  <a:srgbClr val="00B0F0"/>
                </a:solidFill>
              </a:rPr>
              <a:t>FILTER(ALL(GeographyDim[Region], GeographyDim[State]), GeographyDim[Region] = “Central”) </a:t>
            </a:r>
            <a:endParaRPr lang="en-US" dirty="0"/>
          </a:p>
        </p:txBody>
      </p:sp>
      <p:sp>
        <p:nvSpPr>
          <p:cNvPr id="4" name="Rectangle 3"/>
          <p:cNvSpPr/>
          <p:nvPr/>
        </p:nvSpPr>
        <p:spPr>
          <a:xfrm>
            <a:off x="355042" y="3052062"/>
            <a:ext cx="4655369" cy="1754326"/>
          </a:xfrm>
          <a:prstGeom prst="rect">
            <a:avLst/>
          </a:prstGeom>
        </p:spPr>
        <p:txBody>
          <a:bodyPr wrap="square">
            <a:spAutoFit/>
          </a:bodyPr>
          <a:lstStyle/>
          <a:p>
            <a:pPr marL="285750" indent="-285750">
              <a:buFont typeface="Arial" panose="020B0604020202020204" pitchFamily="34" charset="0"/>
              <a:buChar char="•"/>
            </a:pPr>
            <a:r>
              <a:rPr lang="en-US" dirty="0">
                <a:gradFill>
                  <a:gsLst>
                    <a:gs pos="2917">
                      <a:schemeClr val="tx1"/>
                    </a:gs>
                    <a:gs pos="30000">
                      <a:schemeClr val="tx1"/>
                    </a:gs>
                  </a:gsLst>
                  <a:lin ang="5400000" scaled="0"/>
                </a:gradFill>
              </a:rPr>
              <a:t>Take all unique combinations of GeographyDim[Region], GeographyDim[State]</a:t>
            </a:r>
          </a:p>
          <a:p>
            <a:endParaRPr lang="en-US" dirty="0">
              <a:gradFill>
                <a:gsLst>
                  <a:gs pos="2917">
                    <a:schemeClr val="tx1"/>
                  </a:gs>
                  <a:gs pos="30000">
                    <a:schemeClr val="tx1"/>
                  </a:gs>
                </a:gsLst>
                <a:lin ang="5400000" scaled="0"/>
              </a:gradFill>
            </a:endParaRPr>
          </a:p>
          <a:p>
            <a:pPr marL="285750" indent="-285750">
              <a:buFont typeface="Arial" panose="020B0604020202020204" pitchFamily="34" charset="0"/>
              <a:buChar char="•"/>
            </a:pPr>
            <a:r>
              <a:rPr lang="en-US" dirty="0">
                <a:gradFill>
                  <a:gsLst>
                    <a:gs pos="2917">
                      <a:schemeClr val="tx1"/>
                    </a:gs>
                    <a:gs pos="30000">
                      <a:schemeClr val="tx1"/>
                    </a:gs>
                  </a:gsLst>
                  <a:lin ang="5400000" scaled="0"/>
                </a:gradFill>
              </a:rPr>
              <a:t>Filter down to the rows where GeographyDim[Region] = “Central”</a:t>
            </a:r>
            <a:endParaRPr lang="en-US" dirty="0"/>
          </a:p>
        </p:txBody>
      </p:sp>
      <p:sp>
        <p:nvSpPr>
          <p:cNvPr id="12" name="Rectangle 11"/>
          <p:cNvSpPr/>
          <p:nvPr/>
        </p:nvSpPr>
        <p:spPr bwMode="auto">
          <a:xfrm>
            <a:off x="5979307" y="3273393"/>
            <a:ext cx="1791013" cy="226546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9410731" y="3883069"/>
            <a:ext cx="1587610" cy="1985406"/>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14"/>
          <p:cNvCxnSpPr/>
          <p:nvPr/>
        </p:nvCxnSpPr>
        <p:spPr>
          <a:xfrm>
            <a:off x="8041710" y="4659682"/>
            <a:ext cx="1102290"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1358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FCF0C3-B61A-4B92-9F7B-3EAB62D8E0AE}"/>
              </a:ext>
            </a:extLst>
          </p:cNvPr>
          <p:cNvSpPr>
            <a:spLocks noGrp="1"/>
          </p:cNvSpPr>
          <p:nvPr>
            <p:ph type="title"/>
          </p:nvPr>
        </p:nvSpPr>
        <p:spPr>
          <a:xfrm>
            <a:off x="269239" y="2084172"/>
            <a:ext cx="11653523" cy="2139688"/>
          </a:xfrm>
        </p:spPr>
        <p:txBody>
          <a:bodyPr/>
          <a:lstStyle/>
          <a:p>
            <a:r>
              <a:rPr lang="en-US" b="1" dirty="0">
                <a:solidFill>
                  <a:schemeClr val="bg1"/>
                </a:solidFill>
                <a:latin typeface="Segoe Pro Display" panose="020B0502040504020203" pitchFamily="34" charset="0"/>
              </a:rPr>
              <a:t>Module 4a</a:t>
            </a:r>
            <a:br>
              <a:rPr lang="en-US" b="1" dirty="0">
                <a:solidFill>
                  <a:schemeClr val="bg1"/>
                </a:solidFill>
                <a:latin typeface="Segoe Pro Display" panose="020B0502040504020203" pitchFamily="34" charset="0"/>
              </a:rPr>
            </a:br>
            <a:r>
              <a:rPr lang="en-US" b="1" dirty="0">
                <a:solidFill>
                  <a:schemeClr val="bg1"/>
                </a:solidFill>
                <a:latin typeface="Segoe Pro Display" panose="020B0502040504020203" pitchFamily="34" charset="0"/>
              </a:rPr>
              <a:t>DEMO</a:t>
            </a:r>
          </a:p>
        </p:txBody>
      </p:sp>
    </p:spTree>
    <p:extLst>
      <p:ext uri="{BB962C8B-B14F-4D97-AF65-F5344CB8AC3E}">
        <p14:creationId xmlns:p14="http://schemas.microsoft.com/office/powerpoint/2010/main" val="313825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881376" y="0"/>
            <a:ext cx="1310624" cy="406167"/>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0724" y="3104980"/>
            <a:ext cx="1390867" cy="492598"/>
          </a:xfrm>
          <a:prstGeom prst="rect">
            <a:avLst/>
          </a:prstGeom>
        </p:spPr>
      </p:pic>
      <p:sp>
        <p:nvSpPr>
          <p:cNvPr id="6" name="Rectangle 5"/>
          <p:cNvSpPr/>
          <p:nvPr/>
        </p:nvSpPr>
        <p:spPr bwMode="auto">
          <a:xfrm>
            <a:off x="4947943" y="2346630"/>
            <a:ext cx="1796428" cy="7583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Version: March_2017</a:t>
            </a:r>
          </a:p>
        </p:txBody>
      </p:sp>
      <p:sp>
        <p:nvSpPr>
          <p:cNvPr id="7" name="TextBox 6"/>
          <p:cNvSpPr txBox="1"/>
          <p:nvPr/>
        </p:nvSpPr>
        <p:spPr>
          <a:xfrm>
            <a:off x="614753" y="2279529"/>
            <a:ext cx="1976438" cy="1015663"/>
          </a:xfrm>
          <a:prstGeom prst="rect">
            <a:avLst/>
          </a:prstGeom>
          <a:noFill/>
        </p:spPr>
        <p:txBody>
          <a:bodyPr wrap="none" rtlCol="0">
            <a:spAutoFit/>
          </a:bodyPr>
          <a:lstStyle/>
          <a:p>
            <a:r>
              <a:rPr lang="en-US" sz="2000" dirty="0"/>
              <a:t>Instructor name</a:t>
            </a:r>
          </a:p>
          <a:p>
            <a:r>
              <a:rPr lang="en-US" sz="2000" dirty="0">
                <a:solidFill>
                  <a:schemeClr val="tx1">
                    <a:lumMod val="50000"/>
                    <a:lumOff val="50000"/>
                  </a:schemeClr>
                </a:solidFill>
              </a:rPr>
              <a:t>Title</a:t>
            </a:r>
          </a:p>
          <a:p>
            <a:r>
              <a:rPr lang="en-US" sz="2000" dirty="0">
                <a:solidFill>
                  <a:schemeClr val="tx1">
                    <a:lumMod val="50000"/>
                    <a:lumOff val="50000"/>
                  </a:schemeClr>
                </a:solidFill>
              </a:rPr>
              <a:t>Email</a:t>
            </a:r>
            <a:endParaRPr lang="en-US" sz="1600" u="sng" dirty="0">
              <a:solidFill>
                <a:srgbClr val="0071C7"/>
              </a:solidFill>
            </a:endParaRPr>
          </a:p>
        </p:txBody>
      </p:sp>
    </p:spTree>
    <p:extLst>
      <p:ext uri="{BB962C8B-B14F-4D97-AF65-F5344CB8AC3E}">
        <p14:creationId xmlns:p14="http://schemas.microsoft.com/office/powerpoint/2010/main" val="29118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578E84-661E-4D1E-95E4-D90F290EC71B}"/>
              </a:ext>
            </a:extLst>
          </p:cNvPr>
          <p:cNvSpPr>
            <a:spLocks noGrp="1"/>
          </p:cNvSpPr>
          <p:nvPr>
            <p:ph type="title"/>
          </p:nvPr>
        </p:nvSpPr>
        <p:spPr/>
        <p:txBody>
          <a:bodyPr>
            <a:normAutofit fontScale="90000"/>
          </a:bodyPr>
          <a:lstStyle/>
          <a:p>
            <a:r>
              <a:rPr lang="en-US" dirty="0"/>
              <a:t>Module 4a DEMO – Returning Tabular Values</a:t>
            </a:r>
          </a:p>
        </p:txBody>
      </p:sp>
      <p:sp>
        <p:nvSpPr>
          <p:cNvPr id="6" name="Text Placeholder 5">
            <a:extLst>
              <a:ext uri="{FF2B5EF4-FFF2-40B4-BE49-F238E27FC236}">
                <a16:creationId xmlns:a16="http://schemas.microsoft.com/office/drawing/2014/main" id="{66AF093B-2182-4C4E-91EA-44932FC7C20C}"/>
              </a:ext>
            </a:extLst>
          </p:cNvPr>
          <p:cNvSpPr>
            <a:spLocks noGrp="1"/>
          </p:cNvSpPr>
          <p:nvPr>
            <p:ph type="body" sz="quarter" idx="13"/>
          </p:nvPr>
        </p:nvSpPr>
        <p:spPr/>
        <p:txBody>
          <a:bodyPr/>
          <a:lstStyle/>
          <a:p>
            <a:r>
              <a:rPr lang="en-US" dirty="0"/>
              <a:t>Lets create some Tables! </a:t>
            </a:r>
          </a:p>
          <a:p>
            <a:endParaRPr lang="en-US" dirty="0"/>
          </a:p>
          <a:p>
            <a:r>
              <a:rPr lang="en-US" dirty="0"/>
              <a:t>Creating a Filter Context! </a:t>
            </a:r>
          </a:p>
          <a:p>
            <a:endParaRPr lang="en-US" dirty="0"/>
          </a:p>
          <a:p>
            <a:r>
              <a:rPr lang="en-US" dirty="0"/>
              <a:t>Use Calculated DAX ALL to create 3 Cal. Tables.</a:t>
            </a:r>
          </a:p>
          <a:p>
            <a:pPr lvl="1"/>
            <a:r>
              <a:rPr lang="en-US" dirty="0"/>
              <a:t>The entire </a:t>
            </a:r>
            <a:r>
              <a:rPr lang="en-US" dirty="0" err="1"/>
              <a:t>GeoDim</a:t>
            </a:r>
            <a:r>
              <a:rPr lang="en-US" dirty="0"/>
              <a:t> Table</a:t>
            </a:r>
          </a:p>
          <a:p>
            <a:pPr lvl="1"/>
            <a:r>
              <a:rPr lang="en-US" dirty="0"/>
              <a:t>All of Region column from </a:t>
            </a:r>
            <a:r>
              <a:rPr lang="en-US" dirty="0" err="1"/>
              <a:t>GeoDim</a:t>
            </a:r>
            <a:endParaRPr lang="en-US" dirty="0"/>
          </a:p>
          <a:p>
            <a:pPr lvl="1"/>
            <a:r>
              <a:rPr lang="en-US" dirty="0"/>
              <a:t>All of State &amp; Region from </a:t>
            </a:r>
            <a:r>
              <a:rPr lang="en-US" dirty="0" err="1"/>
              <a:t>GeoDim</a:t>
            </a:r>
            <a:endParaRPr lang="en-US" dirty="0"/>
          </a:p>
          <a:p>
            <a:endParaRPr lang="en-US" dirty="0"/>
          </a:p>
        </p:txBody>
      </p:sp>
    </p:spTree>
    <p:extLst>
      <p:ext uri="{BB962C8B-B14F-4D97-AF65-F5344CB8AC3E}">
        <p14:creationId xmlns:p14="http://schemas.microsoft.com/office/powerpoint/2010/main" val="982132038"/>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578E84-661E-4D1E-95E4-D90F290EC71B}"/>
              </a:ext>
            </a:extLst>
          </p:cNvPr>
          <p:cNvSpPr>
            <a:spLocks noGrp="1"/>
          </p:cNvSpPr>
          <p:nvPr>
            <p:ph type="title"/>
          </p:nvPr>
        </p:nvSpPr>
        <p:spPr/>
        <p:txBody>
          <a:bodyPr>
            <a:normAutofit fontScale="90000"/>
          </a:bodyPr>
          <a:lstStyle/>
          <a:p>
            <a:r>
              <a:rPr lang="en-US" dirty="0"/>
              <a:t>Module 4a DEMO – Returning Tabular Values</a:t>
            </a:r>
          </a:p>
        </p:txBody>
      </p:sp>
      <p:sp>
        <p:nvSpPr>
          <p:cNvPr id="6" name="Text Placeholder 5">
            <a:extLst>
              <a:ext uri="{FF2B5EF4-FFF2-40B4-BE49-F238E27FC236}">
                <a16:creationId xmlns:a16="http://schemas.microsoft.com/office/drawing/2014/main" id="{66AF093B-2182-4C4E-91EA-44932FC7C20C}"/>
              </a:ext>
            </a:extLst>
          </p:cNvPr>
          <p:cNvSpPr>
            <a:spLocks noGrp="1"/>
          </p:cNvSpPr>
          <p:nvPr>
            <p:ph type="body" sz="quarter" idx="13"/>
          </p:nvPr>
        </p:nvSpPr>
        <p:spPr/>
        <p:txBody>
          <a:bodyPr/>
          <a:lstStyle/>
          <a:p>
            <a:r>
              <a:rPr lang="en-US" dirty="0"/>
              <a:t>Use Filter to create a new “Scope”</a:t>
            </a:r>
          </a:p>
          <a:p>
            <a:endParaRPr lang="en-US" dirty="0"/>
          </a:p>
          <a:p>
            <a:r>
              <a:rPr lang="en-US" dirty="0"/>
              <a:t>Create a new Table using ALL but with a Filter first  and only show “East” Region</a:t>
            </a:r>
          </a:p>
          <a:p>
            <a:endParaRPr lang="en-US" dirty="0"/>
          </a:p>
        </p:txBody>
      </p:sp>
    </p:spTree>
    <p:extLst>
      <p:ext uri="{BB962C8B-B14F-4D97-AF65-F5344CB8AC3E}">
        <p14:creationId xmlns:p14="http://schemas.microsoft.com/office/powerpoint/2010/main" val="3878692486"/>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2215991"/>
          </a:xfrm>
        </p:spPr>
        <p:txBody>
          <a:bodyPr/>
          <a:lstStyle/>
          <a:p>
            <a:r>
              <a:rPr lang="en-US" sz="6600" b="1" dirty="0">
                <a:solidFill>
                  <a:schemeClr val="tx1"/>
                </a:solidFill>
              </a:rPr>
              <a:t>Module 4b</a:t>
            </a:r>
          </a:p>
          <a:p>
            <a:r>
              <a:rPr lang="en-US" sz="6600" b="1" dirty="0">
                <a:solidFill>
                  <a:schemeClr val="tx1"/>
                </a:solidFill>
              </a:rPr>
              <a:t>CALCULATE</a:t>
            </a:r>
            <a:endParaRPr lang="en-US" sz="6600" b="1" i="1" dirty="0">
              <a:solidFill>
                <a:schemeClr val="tx1"/>
              </a:solidFill>
            </a:endParaRPr>
          </a:p>
        </p:txBody>
      </p:sp>
    </p:spTree>
    <p:extLst>
      <p:ext uri="{BB962C8B-B14F-4D97-AF65-F5344CB8AC3E}">
        <p14:creationId xmlns:p14="http://schemas.microsoft.com/office/powerpoint/2010/main" val="167539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4b OBJECTIVE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1652760"/>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the basics of the CALCULATE formula</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15853550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t>Module 4b – CALCULATE &amp; Variables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4"/>
          <p:cNvSpPr/>
          <p:nvPr/>
        </p:nvSpPr>
        <p:spPr bwMode="auto">
          <a:xfrm>
            <a:off x="2220239" y="5720717"/>
            <a:ext cx="8026424"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Columns and Measures</a:t>
            </a:r>
          </a:p>
        </p:txBody>
      </p:sp>
      <p:sp>
        <p:nvSpPr>
          <p:cNvPr id="11" name="Rectangle 10"/>
          <p:cNvSpPr/>
          <p:nvPr/>
        </p:nvSpPr>
        <p:spPr bwMode="auto">
          <a:xfrm>
            <a:off x="3362614" y="3576227"/>
            <a:ext cx="5741675"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a:t>
            </a:r>
          </a:p>
        </p:txBody>
      </p:sp>
      <p:sp>
        <p:nvSpPr>
          <p:cNvPr id="13" name="Rectangle 12"/>
          <p:cNvSpPr/>
          <p:nvPr/>
        </p:nvSpPr>
        <p:spPr bwMode="auto">
          <a:xfrm>
            <a:off x="4544724" y="1431737"/>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Evaluation Contexts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p:nvPr>
        </p:nvSpPr>
        <p:spPr>
          <a:xfrm>
            <a:off x="112735" y="801365"/>
            <a:ext cx="11655840" cy="524527"/>
          </a:xfrm>
        </p:spPr>
        <p:txBody>
          <a:bodyPr vert="horz" wrap="square" lIns="146304" tIns="91440" rIns="146304" bIns="91440" rtlCol="0" anchor="t">
            <a:noAutofit/>
          </a:bodyPr>
          <a:lstStyle/>
          <a:p>
            <a:r>
              <a:rPr lang="en-US" sz="2800" b="1" dirty="0">
                <a:latin typeface="+mn-lt"/>
              </a:rPr>
              <a:t>PATH to DAX Expertise</a:t>
            </a:r>
          </a:p>
        </p:txBody>
      </p:sp>
    </p:spTree>
    <p:extLst>
      <p:ext uri="{BB962C8B-B14F-4D97-AF65-F5344CB8AC3E}">
        <p14:creationId xmlns:p14="http://schemas.microsoft.com/office/powerpoint/2010/main" val="312090878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Why is CALCULATE Useful?</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t>Module 4b – CALCULATE &amp; Variables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4"/>
          <p:cNvSpPr/>
          <p:nvPr/>
        </p:nvSpPr>
        <p:spPr>
          <a:xfrm>
            <a:off x="1788314" y="5411242"/>
            <a:ext cx="3433081" cy="646331"/>
          </a:xfrm>
          <a:prstGeom prst="rect">
            <a:avLst/>
          </a:prstGeom>
        </p:spPr>
        <p:txBody>
          <a:bodyPr wrap="square">
            <a:spAutoFit/>
          </a:bodyPr>
          <a:lstStyle/>
          <a:p>
            <a:r>
              <a:rPr lang="en-US" dirty="0"/>
              <a:t>You create a report of breakdown of Sales by Month </a:t>
            </a:r>
          </a:p>
        </p:txBody>
      </p:sp>
      <p:sp>
        <p:nvSpPr>
          <p:cNvPr id="9" name="Rectangle 8"/>
          <p:cNvSpPr/>
          <p:nvPr/>
        </p:nvSpPr>
        <p:spPr>
          <a:xfrm>
            <a:off x="6635592" y="5088076"/>
            <a:ext cx="5000253" cy="646331"/>
          </a:xfrm>
          <a:prstGeom prst="rect">
            <a:avLst/>
          </a:prstGeom>
        </p:spPr>
        <p:txBody>
          <a:bodyPr wrap="square">
            <a:spAutoFit/>
          </a:bodyPr>
          <a:lstStyle/>
          <a:p>
            <a:r>
              <a:rPr lang="en-US" b="1" u="sng" dirty="0"/>
              <a:t>Typical Business Question: </a:t>
            </a:r>
          </a:p>
          <a:p>
            <a:r>
              <a:rPr lang="en-US" dirty="0"/>
              <a:t>Provide a break out of this Sales from Desktop</a:t>
            </a:r>
          </a:p>
        </p:txBody>
      </p:sp>
      <p:pic>
        <p:nvPicPr>
          <p:cNvPr id="3" name="Picture 2"/>
          <p:cNvPicPr>
            <a:picLocks noChangeAspect="1"/>
          </p:cNvPicPr>
          <p:nvPr/>
        </p:nvPicPr>
        <p:blipFill>
          <a:blip r:embed="rId4"/>
          <a:stretch>
            <a:fillRect/>
          </a:stretch>
        </p:blipFill>
        <p:spPr>
          <a:xfrm>
            <a:off x="1788314" y="1672683"/>
            <a:ext cx="2682977" cy="3613077"/>
          </a:xfrm>
          <a:prstGeom prst="rect">
            <a:avLst/>
          </a:prstGeom>
        </p:spPr>
      </p:pic>
      <p:pic>
        <p:nvPicPr>
          <p:cNvPr id="11" name="Picture 10"/>
          <p:cNvPicPr>
            <a:picLocks noChangeAspect="1"/>
          </p:cNvPicPr>
          <p:nvPr/>
        </p:nvPicPr>
        <p:blipFill>
          <a:blip r:embed="rId5"/>
          <a:stretch>
            <a:fillRect/>
          </a:stretch>
        </p:blipFill>
        <p:spPr>
          <a:xfrm>
            <a:off x="6635592" y="979167"/>
            <a:ext cx="3768094" cy="3613077"/>
          </a:xfrm>
          <a:prstGeom prst="rect">
            <a:avLst/>
          </a:prstGeom>
        </p:spPr>
      </p:pic>
    </p:spTree>
    <p:extLst>
      <p:ext uri="{BB962C8B-B14F-4D97-AF65-F5344CB8AC3E}">
        <p14:creationId xmlns:p14="http://schemas.microsoft.com/office/powerpoint/2010/main" val="425584895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Here is how you do it with CALCULATE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t>Module 4b – CALCULATE &amp; Variables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355042" y="2305735"/>
            <a:ext cx="10960658" cy="369332"/>
          </a:xfrm>
          <a:prstGeom prst="rect">
            <a:avLst/>
          </a:prstGeom>
        </p:spPr>
        <p:txBody>
          <a:bodyPr wrap="square">
            <a:spAutoFit/>
          </a:bodyPr>
          <a:lstStyle/>
          <a:p>
            <a:r>
              <a:rPr lang="en-US" b="1" dirty="0">
                <a:solidFill>
                  <a:srgbClr val="00B0F0"/>
                </a:solidFill>
              </a:rPr>
              <a:t>[Desktop Sales] = CALCULATE([Total Sales], CampaignDim[Device] = "Desktop")</a:t>
            </a:r>
          </a:p>
        </p:txBody>
      </p:sp>
      <p:sp>
        <p:nvSpPr>
          <p:cNvPr id="12" name="Rectangle 11"/>
          <p:cNvSpPr/>
          <p:nvPr/>
        </p:nvSpPr>
        <p:spPr>
          <a:xfrm>
            <a:off x="355042" y="2985306"/>
            <a:ext cx="8777916" cy="341632"/>
          </a:xfrm>
          <a:prstGeom prst="rect">
            <a:avLst/>
          </a:prstGeom>
        </p:spPr>
        <p:txBody>
          <a:bodyPr wrap="none">
            <a:spAutoFit/>
          </a:bodyPr>
          <a:lstStyle/>
          <a:p>
            <a:pPr marL="342900" indent="-342900">
              <a:lnSpc>
                <a:spcPct val="90000"/>
              </a:lnSpc>
              <a:spcAft>
                <a:spcPts val="600"/>
              </a:spcAft>
              <a:buFont typeface="Arial" panose="020B0604020202020204" pitchFamily="34" charset="0"/>
              <a:buChar char="•"/>
            </a:pPr>
            <a:r>
              <a:rPr lang="en-US" dirty="0"/>
              <a:t>Use CALCULATE function to create a Measure which filters down to Desktop Sales</a:t>
            </a:r>
          </a:p>
        </p:txBody>
      </p:sp>
      <p:pic>
        <p:nvPicPr>
          <p:cNvPr id="9" name="Picture 8"/>
          <p:cNvPicPr>
            <a:picLocks noChangeAspect="1"/>
          </p:cNvPicPr>
          <p:nvPr/>
        </p:nvPicPr>
        <p:blipFill>
          <a:blip r:embed="rId4"/>
          <a:stretch>
            <a:fillRect/>
          </a:stretch>
        </p:blipFill>
        <p:spPr>
          <a:xfrm>
            <a:off x="4281436" y="3387508"/>
            <a:ext cx="3246809" cy="3113237"/>
          </a:xfrm>
          <a:prstGeom prst="rect">
            <a:avLst/>
          </a:prstGeom>
        </p:spPr>
      </p:pic>
    </p:spTree>
    <p:extLst>
      <p:ext uri="{BB962C8B-B14F-4D97-AF65-F5344CB8AC3E}">
        <p14:creationId xmlns:p14="http://schemas.microsoft.com/office/powerpoint/2010/main" val="249664361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Anatomy of CALCULATE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t>Module 4b – CALCULATE &amp; Variables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355042" y="2305735"/>
            <a:ext cx="10960658" cy="369332"/>
          </a:xfrm>
          <a:prstGeom prst="rect">
            <a:avLst/>
          </a:prstGeom>
        </p:spPr>
        <p:txBody>
          <a:bodyPr wrap="square">
            <a:spAutoFit/>
          </a:bodyPr>
          <a:lstStyle/>
          <a:p>
            <a:r>
              <a:rPr lang="en-US" b="1" dirty="0">
                <a:solidFill>
                  <a:srgbClr val="00B0F0"/>
                </a:solidFill>
              </a:rPr>
              <a:t>CALCULATE(Expression, [Filter 1], [Filter 2]…..)</a:t>
            </a:r>
          </a:p>
        </p:txBody>
      </p:sp>
      <p:grpSp>
        <p:nvGrpSpPr>
          <p:cNvPr id="4" name="Group 3"/>
          <p:cNvGrpSpPr/>
          <p:nvPr/>
        </p:nvGrpSpPr>
        <p:grpSpPr>
          <a:xfrm>
            <a:off x="2826615" y="2675067"/>
            <a:ext cx="2373013" cy="905434"/>
            <a:chOff x="2977224" y="2675067"/>
            <a:chExt cx="2373013" cy="905434"/>
          </a:xfrm>
        </p:grpSpPr>
        <p:sp>
          <p:nvSpPr>
            <p:cNvPr id="9" name="Right Brace 8"/>
            <p:cNvSpPr/>
            <p:nvPr/>
          </p:nvSpPr>
          <p:spPr>
            <a:xfrm rot="5400000">
              <a:off x="4006835" y="1905082"/>
              <a:ext cx="313793" cy="1853764"/>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p:cNvSpPr txBox="1"/>
            <p:nvPr/>
          </p:nvSpPr>
          <p:spPr>
            <a:xfrm>
              <a:off x="2977224" y="3035736"/>
              <a:ext cx="237301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Filter Arguments</a:t>
              </a:r>
            </a:p>
          </p:txBody>
        </p:sp>
      </p:grpSp>
      <p:sp>
        <p:nvSpPr>
          <p:cNvPr id="3" name="Rectangle 2"/>
          <p:cNvSpPr/>
          <p:nvPr/>
        </p:nvSpPr>
        <p:spPr>
          <a:xfrm>
            <a:off x="454926" y="3645704"/>
            <a:ext cx="10722590" cy="2299091"/>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dirty="0"/>
              <a:t>EXPRESSION used as the first parameter is essentially the same as a measure </a:t>
            </a:r>
          </a:p>
          <a:p>
            <a:pPr marL="342900" indent="-342900">
              <a:lnSpc>
                <a:spcPct val="90000"/>
              </a:lnSpc>
              <a:spcAft>
                <a:spcPts val="600"/>
              </a:spcAft>
              <a:buFont typeface="Arial" panose="020B0604020202020204" pitchFamily="34" charset="0"/>
              <a:buChar char="•"/>
            </a:pPr>
            <a:endParaRPr lang="en-US" dirty="0"/>
          </a:p>
          <a:p>
            <a:pPr marL="342900" indent="-342900">
              <a:lnSpc>
                <a:spcPct val="90000"/>
              </a:lnSpc>
              <a:spcAft>
                <a:spcPts val="600"/>
              </a:spcAft>
              <a:buFont typeface="Arial" panose="020B0604020202020204" pitchFamily="34" charset="0"/>
              <a:buChar char="•"/>
            </a:pPr>
            <a:r>
              <a:rPr lang="en-US" dirty="0"/>
              <a:t>CALCULATE works differently from other DAX functions </a:t>
            </a:r>
          </a:p>
          <a:p>
            <a:pPr marL="342900" indent="-342900">
              <a:lnSpc>
                <a:spcPct val="90000"/>
              </a:lnSpc>
              <a:spcAft>
                <a:spcPts val="600"/>
              </a:spcAft>
              <a:buFont typeface="Arial" panose="020B0604020202020204" pitchFamily="34" charset="0"/>
              <a:buChar char="•"/>
            </a:pPr>
            <a:endParaRPr lang="en-US" dirty="0"/>
          </a:p>
          <a:p>
            <a:pPr marL="342900" indent="-342900">
              <a:lnSpc>
                <a:spcPct val="90000"/>
              </a:lnSpc>
              <a:spcAft>
                <a:spcPts val="600"/>
              </a:spcAft>
              <a:buFont typeface="Arial" panose="020B0604020202020204" pitchFamily="34" charset="0"/>
              <a:buChar char="•"/>
            </a:pPr>
            <a:r>
              <a:rPr lang="en-US" dirty="0"/>
              <a:t>The second set of arguments, i.e. the “Filter arguments,” are evaluated and applied first </a:t>
            </a:r>
          </a:p>
          <a:p>
            <a:pPr marL="342900" indent="-342900">
              <a:lnSpc>
                <a:spcPct val="90000"/>
              </a:lnSpc>
              <a:spcAft>
                <a:spcPts val="600"/>
              </a:spcAft>
              <a:buFont typeface="Arial" panose="020B0604020202020204" pitchFamily="34" charset="0"/>
              <a:buChar char="•"/>
            </a:pPr>
            <a:endParaRPr lang="en-US" dirty="0"/>
          </a:p>
          <a:p>
            <a:pPr marL="342900" indent="-342900">
              <a:lnSpc>
                <a:spcPct val="90000"/>
              </a:lnSpc>
              <a:spcAft>
                <a:spcPts val="600"/>
              </a:spcAft>
              <a:buFont typeface="Arial" panose="020B0604020202020204" pitchFamily="34" charset="0"/>
              <a:buChar char="•"/>
            </a:pPr>
            <a:r>
              <a:rPr lang="en-US" dirty="0"/>
              <a:t>Then the Expression is evaluated under new “Filter Context"</a:t>
            </a:r>
          </a:p>
        </p:txBody>
      </p:sp>
    </p:spTree>
    <p:extLst>
      <p:ext uri="{BB962C8B-B14F-4D97-AF65-F5344CB8AC3E}">
        <p14:creationId xmlns:p14="http://schemas.microsoft.com/office/powerpoint/2010/main" val="253695939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Steps in Evaluating the CALCULATE Function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355041" y="1940652"/>
            <a:ext cx="5720081" cy="369332"/>
          </a:xfrm>
          <a:prstGeom prst="rect">
            <a:avLst/>
          </a:prstGeom>
        </p:spPr>
        <p:txBody>
          <a:bodyPr wrap="square">
            <a:spAutoFit/>
          </a:bodyPr>
          <a:lstStyle/>
          <a:p>
            <a:r>
              <a:rPr lang="en-US" b="1" dirty="0">
                <a:solidFill>
                  <a:srgbClr val="00B0F0"/>
                </a:solidFill>
              </a:rPr>
              <a:t>CALCULATE(Expression, [Filter1], [Filter2]…..)</a:t>
            </a:r>
            <a:endParaRPr lang="en-US" dirty="0"/>
          </a:p>
        </p:txBody>
      </p:sp>
      <p:sp>
        <p:nvSpPr>
          <p:cNvPr id="11" name="Rectangle 10"/>
          <p:cNvSpPr/>
          <p:nvPr/>
        </p:nvSpPr>
        <p:spPr>
          <a:xfrm>
            <a:off x="-112735" y="2765843"/>
            <a:ext cx="12303871" cy="2880789"/>
          </a:xfrm>
          <a:prstGeom prst="rect">
            <a:avLst/>
          </a:prstGeom>
        </p:spPr>
        <p:txBody>
          <a:bodyPr wrap="square">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Step1 : Copy the current filter context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2: Add new filters if any</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3: Update/ignore existing filters if any</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4: Convert row context to filter context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5: AND all filter conditions to create new filter context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6: Evaluate the Expression</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7: Return back to original filter context</a:t>
            </a:r>
          </a:p>
        </p:txBody>
      </p:sp>
    </p:spTree>
    <p:extLst>
      <p:ext uri="{BB962C8B-B14F-4D97-AF65-F5344CB8AC3E}">
        <p14:creationId xmlns:p14="http://schemas.microsoft.com/office/powerpoint/2010/main" val="198971345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1110056"/>
            <a:ext cx="11655840" cy="524527"/>
          </a:xfrm>
        </p:spPr>
        <p:txBody>
          <a:bodyPr vert="horz" wrap="square" lIns="146304" tIns="91440" rIns="146304" bIns="91440" rtlCol="0" anchor="t">
            <a:noAutofit/>
          </a:bodyPr>
          <a:lstStyle/>
          <a:p>
            <a:r>
              <a:rPr lang="en-US" sz="2800" b="1" dirty="0">
                <a:latin typeface="+mn-lt"/>
              </a:rPr>
              <a:t>CALCULATE – The Most Important Function in DAX</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t>Module 4b – CALCULATE &amp; Variables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TextBox 4"/>
          <p:cNvSpPr txBox="1"/>
          <p:nvPr/>
        </p:nvSpPr>
        <p:spPr>
          <a:xfrm>
            <a:off x="355042" y="2216621"/>
            <a:ext cx="996003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Key functions that CALCULATE can do:</a:t>
            </a:r>
          </a:p>
        </p:txBody>
      </p:sp>
      <p:sp>
        <p:nvSpPr>
          <p:cNvPr id="10" name="Rectangle 9"/>
          <p:cNvSpPr/>
          <p:nvPr/>
        </p:nvSpPr>
        <p:spPr bwMode="auto">
          <a:xfrm>
            <a:off x="528813"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Tree>
    <p:extLst>
      <p:ext uri="{BB962C8B-B14F-4D97-AF65-F5344CB8AC3E}">
        <p14:creationId xmlns:p14="http://schemas.microsoft.com/office/powerpoint/2010/main" val="13969880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65" y="487"/>
            <a:ext cx="12190271" cy="694944"/>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 name="TextBox 3"/>
          <p:cNvSpPr txBox="1"/>
          <p:nvPr/>
        </p:nvSpPr>
        <p:spPr>
          <a:xfrm>
            <a:off x="341117" y="28945"/>
            <a:ext cx="11099599" cy="646331"/>
          </a:xfrm>
          <a:prstGeom prst="rect">
            <a:avLst/>
          </a:prstGeom>
          <a:solidFill>
            <a:srgbClr val="F2C811"/>
          </a:solid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3600" dirty="0">
                <a:solidFill>
                  <a:prstClr val="black"/>
                </a:solidFill>
                <a:latin typeface="Segoe UI" panose="020B0502040204020203" pitchFamily="34" charset="0"/>
                <a:cs typeface="Segoe UI" panose="020B0502040204020203" pitchFamily="34" charset="0"/>
              </a:rPr>
              <a:t>Prerequisites and Setup Steps</a:t>
            </a:r>
          </a:p>
        </p:txBody>
      </p:sp>
      <p:sp>
        <p:nvSpPr>
          <p:cNvPr id="10" name="Rectangle 11"/>
          <p:cNvSpPr>
            <a:spLocks noChangeArrowheads="1"/>
          </p:cNvSpPr>
          <p:nvPr/>
        </p:nvSpPr>
        <p:spPr bwMode="auto">
          <a:xfrm>
            <a:off x="231888" y="712512"/>
            <a:ext cx="11728224" cy="6016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normAutofit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tabLst/>
              <a:defRPr/>
            </a:pPr>
            <a:r>
              <a:rPr kumimoji="0" lang="en-US" sz="1765" b="1"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Internet connectivity:</a:t>
            </a:r>
            <a:r>
              <a:rPr kumimoji="0" lang="en-US" sz="1765" b="0"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  </a:t>
            </a:r>
            <a:r>
              <a:rPr lang="en-US" sz="1765" dirty="0">
                <a:latin typeface="+mn-lt"/>
                <a:ea typeface="Calibri" panose="020F0502020204030204" pitchFamily="34" charset="0"/>
                <a:cs typeface="Segoe UI" panose="020B0502040204020203" pitchFamily="34" charset="0"/>
              </a:rPr>
              <a:t>You must be connected </a:t>
            </a:r>
            <a:r>
              <a:rPr kumimoji="0" lang="en-US" sz="1765" b="0"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to the internet</a:t>
            </a:r>
            <a:endPar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marL="0" marR="0" lvl="0" indent="0" algn="l" defTabSz="896386" rtl="0" eaLnBrk="0" fontAlgn="base" latinLnBrk="0" hangingPunct="0">
              <a:lnSpc>
                <a:spcPct val="100000"/>
              </a:lnSpc>
              <a:spcBef>
                <a:spcPct val="0"/>
              </a:spcBef>
              <a:spcAft>
                <a:spcPct val="0"/>
              </a:spcAft>
              <a:buClrTx/>
              <a:buSzTx/>
              <a:buFontTx/>
              <a:buChar char="•"/>
              <a:tabLst/>
              <a:defRPr/>
            </a:pPr>
            <a:r>
              <a:rPr kumimoji="0" lang="en-US" sz="1765" b="0"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 At minimum, a computer with 2-cores and 4GB RAM running one of the following version of Windows: Windows 7, </a:t>
            </a:r>
          </a:p>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   Windows 8, (64-bit preferred), Windows 8.1 or Windows 10 or Windows Server 2008 R2 or Windows Server 2012/R2 </a:t>
            </a:r>
            <a:endPar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marL="0" marR="0" lvl="0" indent="0" algn="l" defTabSz="896386" rtl="0" eaLnBrk="0" fontAlgn="base" latinLnBrk="0" hangingPunct="0">
              <a:lnSpc>
                <a:spcPct val="100000"/>
              </a:lnSpc>
              <a:spcBef>
                <a:spcPct val="0"/>
              </a:spcBef>
              <a:spcAft>
                <a:spcPct val="0"/>
              </a:spcAft>
              <a:buClrTx/>
              <a:buSzTx/>
              <a:buFontTx/>
              <a:buChar char="•"/>
              <a:tabLst/>
              <a:defRPr/>
            </a:pPr>
            <a:r>
              <a:rPr kumimoji="0" lang="en-US" sz="1765" b="0" i="0" u="none" strike="noStrike" kern="1200" cap="none" spc="0" normalizeH="0" baseline="0" noProof="0" dirty="0">
                <a:ln>
                  <a:noFill/>
                </a:ln>
                <a:solidFill>
                  <a:prstClr val="black"/>
                </a:solidFill>
                <a:effectLst/>
                <a:uLnTx/>
                <a:uFillTx/>
                <a:latin typeface="+mn-lt"/>
                <a:ea typeface="Times New Roman" panose="02020603050405020304" pitchFamily="18" charset="0"/>
                <a:cs typeface="Segoe UI Light" panose="020B0502040204020203" pitchFamily="34" charset="0"/>
              </a:rPr>
              <a:t> Microsoft Power BI Desktop requires Internet Explorer 9 or greater</a:t>
            </a:r>
            <a:endPar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marL="0" marR="0" lvl="0" indent="0" algn="l" defTabSz="896386" rtl="0" eaLnBrk="0" fontAlgn="base" latinLnBrk="0" hangingPunct="0">
              <a:lnSpc>
                <a:spcPct val="100000"/>
              </a:lnSpc>
              <a:spcBef>
                <a:spcPct val="0"/>
              </a:spcBef>
              <a:spcAft>
                <a:spcPct val="0"/>
              </a:spcAft>
              <a:buClrTx/>
              <a:buSzTx/>
              <a:buFontTx/>
              <a:buChar char="•"/>
              <a:tabLst/>
              <a:defRPr/>
            </a:pP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rPr>
              <a:t> Verify if you have 32bit or 64bit operating system to decide if you need to install the 32bit or 64bit applications. </a:t>
            </a:r>
          </a:p>
          <a:p>
            <a:pPr marL="896386" marR="0" lvl="2" indent="0" algn="l" defTabSz="896386"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rPr>
              <a:t> Search for computer on your PC, right click properties for your computer</a:t>
            </a:r>
          </a:p>
          <a:p>
            <a:pPr marL="896386" marR="0" lvl="2" indent="0" algn="l" defTabSz="896386"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rPr>
              <a:t> You will be able to identify if your operating system is 64 or 32 bit  based on “system type” as shown below</a:t>
            </a:r>
          </a:p>
          <a:p>
            <a:pPr marL="896386" marR="0" lvl="2" indent="0" algn="l" defTabSz="896386" rtl="0" eaLnBrk="0" fontAlgn="base" latinLnBrk="0" hangingPunct="0">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marR="0" lvl="0" algn="l" defTabSz="896386" rtl="0" eaLnBrk="0" fontAlgn="base" latinLnBrk="0" hangingPunct="0">
              <a:lnSpc>
                <a:spcPct val="100000"/>
              </a:lnSpc>
              <a:spcBef>
                <a:spcPct val="0"/>
              </a:spcBef>
              <a:spcAft>
                <a:spcPct val="0"/>
              </a:spcAft>
              <a:buClrTx/>
              <a:buSzTx/>
              <a:tabLst/>
              <a:defRPr/>
            </a:pPr>
            <a:r>
              <a:rPr kumimoji="0" lang="en-US" sz="1765" b="1" i="0" u="none" strike="noStrike" kern="1200" cap="none" spc="0" normalizeH="0" baseline="0" noProof="0" dirty="0">
                <a:ln>
                  <a:noFill/>
                </a:ln>
                <a:solidFill>
                  <a:prstClr val="black"/>
                </a:solidFill>
                <a:effectLst/>
                <a:uLnTx/>
                <a:uFillTx/>
                <a:latin typeface="+mn-lt"/>
                <a:cs typeface="Segoe UI Light" panose="020B0502040204020203" pitchFamily="34" charset="0"/>
              </a:rPr>
              <a:t>Download and install Power BI Desktop: </a:t>
            </a: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rPr>
              <a:t>Download and install Microsoft Power BI Desktop from </a:t>
            </a: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hlinkClick r:id="rId3"/>
              </a:rPr>
              <a:t>http://www.microsoft.com/en-us/download/details.aspx?id=45331</a:t>
            </a:r>
            <a:r>
              <a:rPr kumimoji="0" lang="en-US" sz="1765" b="0" i="0" u="sng" strike="noStrike" kern="1200" cap="none" spc="0" normalizeH="0" baseline="0" noProof="0" dirty="0">
                <a:ln>
                  <a:noFill/>
                </a:ln>
                <a:solidFill>
                  <a:srgbClr val="0000FF"/>
                </a:solidFill>
                <a:effectLst/>
                <a:uLnTx/>
                <a:uFillTx/>
                <a:latin typeface="+mn-lt"/>
                <a:cs typeface="Segoe UI Light" panose="020B0502040204020203" pitchFamily="34" charset="0"/>
              </a:rPr>
              <a:t>.</a:t>
            </a: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rPr>
              <a:t> Optionally, you can also install the Power BI Desktop tool from the </a:t>
            </a:r>
            <a:r>
              <a:rPr kumimoji="0" lang="en-US" sz="1765" b="1" i="0" u="none" strike="noStrike" kern="1200" cap="none" spc="0" normalizeH="0" baseline="0" noProof="0" dirty="0">
                <a:ln>
                  <a:noFill/>
                </a:ln>
                <a:solidFill>
                  <a:prstClr val="black"/>
                </a:solidFill>
                <a:effectLst/>
                <a:uLnTx/>
                <a:uFillTx/>
                <a:latin typeface="+mn-lt"/>
                <a:cs typeface="Segoe UI Light" panose="020B0502040204020203" pitchFamily="34" charset="0"/>
              </a:rPr>
              <a:t>Power BI Desktop Install</a:t>
            </a: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rPr>
              <a:t> folder on the flash drive that will be provided on the day of the session. Please choose appropriate 64-bit or 32-bit version depending on your platform. Microsoft Power BI Desktop is available for 32-bit (x86) and 64-bit (x64) platforms</a:t>
            </a:r>
          </a:p>
          <a:p>
            <a:pPr marL="164960" marR="0" lvl="0" indent="-164960" algn="l" defTabSz="896386" rtl="0" eaLnBrk="0" fontAlgn="base" latinLnBrk="0" hangingPunct="0">
              <a:lnSpc>
                <a:spcPct val="100000"/>
              </a:lnSpc>
              <a:spcBef>
                <a:spcPct val="0"/>
              </a:spcBef>
              <a:spcAft>
                <a:spcPct val="0"/>
              </a:spcAft>
              <a:buClrTx/>
              <a:buSzTx/>
              <a:buFontTx/>
              <a:buChar char="•"/>
              <a:tabLst/>
              <a:defRPr/>
            </a:pPr>
            <a:endParaRPr kumimoji="0" lang="en-US" sz="1770"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defTabSz="896386"/>
            <a:r>
              <a:rPr lang="en-US" sz="1770" b="1" dirty="0">
                <a:latin typeface="+mn-lt"/>
                <a:ea typeface="Calibri" panose="020F0502020204030204" pitchFamily="34" charset="0"/>
                <a:cs typeface="Segoe UI" panose="020B0502040204020203" pitchFamily="34" charset="0"/>
              </a:rPr>
              <a:t>Download Class Files:</a:t>
            </a:r>
            <a:r>
              <a:rPr lang="en-US" sz="1770" dirty="0">
                <a:latin typeface="+mn-lt"/>
                <a:ea typeface="Calibri" panose="020F0502020204030204" pitchFamily="34" charset="0"/>
                <a:cs typeface="Segoe UI" panose="020B0502040204020203" pitchFamily="34" charset="0"/>
              </a:rPr>
              <a:t> </a:t>
            </a:r>
          </a:p>
          <a:p>
            <a:pPr marL="457200" lvl="0" indent="-457200" defTabSz="896386">
              <a:buFontTx/>
              <a:buChar char="•"/>
              <a:defRPr/>
            </a:pPr>
            <a:r>
              <a:rPr lang="en-US" kern="0" dirty="0">
                <a:latin typeface="+mn-lt"/>
                <a:ea typeface="Calibri" panose="020F0502020204030204" pitchFamily="34" charset="0"/>
                <a:cs typeface="Segoe UI Light" panose="020B0502040204020203" pitchFamily="34" charset="0"/>
              </a:rPr>
              <a:t>Copy Files from your USB to </a:t>
            </a:r>
            <a:r>
              <a:rPr lang="en-US" b="1" kern="0" dirty="0">
                <a:latin typeface="+mn-lt"/>
                <a:ea typeface="Calibri" panose="020F0502020204030204" pitchFamily="34" charset="0"/>
                <a:cs typeface="Segoe UI Light" panose="020B0502040204020203" pitchFamily="34" charset="0"/>
              </a:rPr>
              <a:t>C:\Power </a:t>
            </a:r>
            <a:r>
              <a:rPr lang="en-US" b="1" kern="0" dirty="0" err="1">
                <a:latin typeface="+mn-lt"/>
                <a:ea typeface="Calibri" panose="020F0502020204030204" pitchFamily="34" charset="0"/>
                <a:cs typeface="Segoe UI Light" panose="020B0502040204020203" pitchFamily="34" charset="0"/>
              </a:rPr>
              <a:t>BI_Adv_Model</a:t>
            </a:r>
            <a:r>
              <a:rPr lang="en-US" b="1" kern="0" dirty="0">
                <a:latin typeface="+mn-lt"/>
                <a:ea typeface="Calibri" panose="020F0502020204030204" pitchFamily="34" charset="0"/>
                <a:cs typeface="Segoe UI Light" panose="020B0502040204020203" pitchFamily="34" charset="0"/>
              </a:rPr>
              <a:t>\  </a:t>
            </a:r>
            <a:r>
              <a:rPr lang="en-US" sz="1600" kern="0" dirty="0">
                <a:latin typeface="+mn-lt"/>
                <a:ea typeface="Calibri" panose="020F0502020204030204" pitchFamily="34" charset="0"/>
                <a:cs typeface="Segoe UI Light" panose="020B0502040204020203" pitchFamily="34" charset="0"/>
              </a:rPr>
              <a:t> </a:t>
            </a:r>
            <a:r>
              <a:rPr lang="en-US" dirty="0">
                <a:solidFill>
                  <a:prstClr val="black"/>
                </a:solidFill>
                <a:latin typeface="+mn-lt"/>
                <a:cs typeface="Segoe UI Light" panose="020B0502040204020203" pitchFamily="34" charset="0"/>
              </a:rPr>
              <a:t>(Please return the USBs)</a:t>
            </a:r>
          </a:p>
          <a:p>
            <a:endParaRPr lang="en-US" b="1" dirty="0"/>
          </a:p>
          <a:p>
            <a:r>
              <a:rPr lang="en-US" b="1" dirty="0"/>
              <a:t>NOTE:</a:t>
            </a:r>
            <a:r>
              <a:rPr lang="en-US" dirty="0"/>
              <a:t>  This lab is using real anonymized data and is provided by </a:t>
            </a:r>
            <a:r>
              <a:rPr lang="en-US" dirty="0" err="1"/>
              <a:t>ObviEnce</a:t>
            </a:r>
            <a:r>
              <a:rPr lang="en-US" dirty="0"/>
              <a:t> LLC. Visit their site to learn about their services: </a:t>
            </a:r>
            <a:r>
              <a:rPr lang="en-US" u="sng" dirty="0">
                <a:hlinkClick r:id="rId4"/>
              </a:rPr>
              <a:t>www.obvience.com </a:t>
            </a:r>
            <a:r>
              <a:rPr lang="en-US" dirty="0">
                <a:hlinkClick r:id="rId4"/>
              </a:rPr>
              <a:t>.</a:t>
            </a:r>
            <a:r>
              <a:rPr lang="en-US" dirty="0"/>
              <a:t>   </a:t>
            </a:r>
          </a:p>
          <a:p>
            <a:r>
              <a:rPr lang="en-US" dirty="0"/>
              <a:t>This data is property of </a:t>
            </a:r>
            <a:r>
              <a:rPr lang="en-US" dirty="0" err="1"/>
              <a:t>ObviEnce</a:t>
            </a:r>
            <a:r>
              <a:rPr lang="en-US" dirty="0"/>
              <a:t> LLC and has been shared for the purpose of demonstrating PowerBI functionality with industry sample data.   Any uses of this data must include this attribution to </a:t>
            </a:r>
            <a:r>
              <a:rPr lang="en-US" dirty="0" err="1"/>
              <a:t>ObviEnce</a:t>
            </a:r>
            <a:r>
              <a:rPr lang="en-US" dirty="0"/>
              <a:t> LLC. </a:t>
            </a:r>
            <a:endParaRPr lang="en-US" kern="0" dirty="0">
              <a:ea typeface="Calibri" panose="020F0502020204030204" pitchFamily="34" charset="0"/>
              <a:cs typeface="Segoe UI" panose="020B0502040204020203" pitchFamily="34"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Tree>
    <p:extLst>
      <p:ext uri="{BB962C8B-B14F-4D97-AF65-F5344CB8AC3E}">
        <p14:creationId xmlns:p14="http://schemas.microsoft.com/office/powerpoint/2010/main" val="1885942784"/>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Add Filter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t>Module 4b – CALCULATE &amp; Variables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355041" y="1802153"/>
            <a:ext cx="10304607" cy="1477328"/>
          </a:xfrm>
          <a:prstGeom prst="rect">
            <a:avLst/>
          </a:prstGeom>
        </p:spPr>
        <p:txBody>
          <a:bodyPr wrap="square">
            <a:spAutoFit/>
          </a:bodyPr>
          <a:lstStyle/>
          <a:p>
            <a:r>
              <a:rPr lang="en-US" b="1" dirty="0">
                <a:solidFill>
                  <a:srgbClr val="00B0F0"/>
                </a:solidFill>
              </a:rPr>
              <a:t>[Desktop Sales] = CALCULATE([Total Sales], CampaignDim[Device] = "Desktop")</a:t>
            </a:r>
          </a:p>
          <a:p>
            <a:endParaRPr lang="en-US" b="1" dirty="0">
              <a:solidFill>
                <a:srgbClr val="00B0F0"/>
              </a:solidFill>
            </a:endParaRPr>
          </a:p>
          <a:p>
            <a:r>
              <a:rPr lang="en-US" b="1" dirty="0">
                <a:solidFill>
                  <a:srgbClr val="00B0F0"/>
                </a:solidFill>
              </a:rPr>
              <a:t>[Tablet Sales] = CALCULATE([Total Sales], CampaignDim[Device] = “Tablet")</a:t>
            </a:r>
          </a:p>
          <a:p>
            <a:endParaRPr lang="en-US" b="1" dirty="0">
              <a:solidFill>
                <a:srgbClr val="00B0F0"/>
              </a:solidFill>
            </a:endParaRPr>
          </a:p>
          <a:p>
            <a:r>
              <a:rPr lang="en-US" b="1" dirty="0">
                <a:solidFill>
                  <a:srgbClr val="00B0F0"/>
                </a:solidFill>
              </a:rPr>
              <a:t>[Mobile Sales] = CALCULATE([Total Sales], CampaignDim[Device] = “Mobile")</a:t>
            </a:r>
          </a:p>
        </p:txBody>
      </p:sp>
      <p:pic>
        <p:nvPicPr>
          <p:cNvPr id="5" name="Picture 4"/>
          <p:cNvPicPr>
            <a:picLocks noChangeAspect="1"/>
          </p:cNvPicPr>
          <p:nvPr/>
        </p:nvPicPr>
        <p:blipFill>
          <a:blip r:embed="rId4"/>
          <a:stretch>
            <a:fillRect/>
          </a:stretch>
        </p:blipFill>
        <p:spPr>
          <a:xfrm>
            <a:off x="355041" y="3408950"/>
            <a:ext cx="6814433" cy="3150875"/>
          </a:xfrm>
          <a:prstGeom prst="rect">
            <a:avLst/>
          </a:prstGeom>
        </p:spPr>
      </p:pic>
    </p:spTree>
    <p:extLst>
      <p:ext uri="{BB962C8B-B14F-4D97-AF65-F5344CB8AC3E}">
        <p14:creationId xmlns:p14="http://schemas.microsoft.com/office/powerpoint/2010/main" val="8398826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The Most Important Function in DAX</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t>Module 4b – CALCULATE &amp; Variables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TextBox 4"/>
          <p:cNvSpPr txBox="1"/>
          <p:nvPr/>
        </p:nvSpPr>
        <p:spPr>
          <a:xfrm>
            <a:off x="355042" y="2197768"/>
            <a:ext cx="996003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Key functions that CALCULATE can do</a:t>
            </a:r>
          </a:p>
        </p:txBody>
      </p:sp>
      <p:sp>
        <p:nvSpPr>
          <p:cNvPr id="10" name="Rectangle 9"/>
          <p:cNvSpPr/>
          <p:nvPr/>
        </p:nvSpPr>
        <p:spPr bwMode="auto">
          <a:xfrm>
            <a:off x="528813"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Tree>
    <p:extLst>
      <p:ext uri="{BB962C8B-B14F-4D97-AF65-F5344CB8AC3E}">
        <p14:creationId xmlns:p14="http://schemas.microsoft.com/office/powerpoint/2010/main" val="233783165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Ignore an Existing Filter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t>Module 4b – CALCULATE &amp; Variables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355042" y="1940653"/>
            <a:ext cx="10858390" cy="369332"/>
          </a:xfrm>
          <a:prstGeom prst="rect">
            <a:avLst/>
          </a:prstGeom>
        </p:spPr>
        <p:txBody>
          <a:bodyPr wrap="square">
            <a:spAutoFit/>
          </a:bodyPr>
          <a:lstStyle/>
          <a:p>
            <a:r>
              <a:rPr lang="en-US" b="1" dirty="0">
                <a:solidFill>
                  <a:srgbClr val="00B0F0"/>
                </a:solidFill>
              </a:rPr>
              <a:t>[Total Sales All Geo] = CALCULATE([Total Sales], ALL(GeographyDim))</a:t>
            </a:r>
          </a:p>
        </p:txBody>
      </p:sp>
      <p:pic>
        <p:nvPicPr>
          <p:cNvPr id="5" name="Picture 4"/>
          <p:cNvPicPr>
            <a:picLocks noChangeAspect="1"/>
          </p:cNvPicPr>
          <p:nvPr/>
        </p:nvPicPr>
        <p:blipFill>
          <a:blip r:embed="rId4"/>
          <a:stretch>
            <a:fillRect/>
          </a:stretch>
        </p:blipFill>
        <p:spPr>
          <a:xfrm>
            <a:off x="6095420" y="2577955"/>
            <a:ext cx="3026217" cy="3250381"/>
          </a:xfrm>
          <a:prstGeom prst="rect">
            <a:avLst/>
          </a:prstGeom>
        </p:spPr>
      </p:pic>
      <p:pic>
        <p:nvPicPr>
          <p:cNvPr id="3" name="Picture 2"/>
          <p:cNvPicPr>
            <a:picLocks noChangeAspect="1"/>
          </p:cNvPicPr>
          <p:nvPr/>
        </p:nvPicPr>
        <p:blipFill>
          <a:blip r:embed="rId5"/>
          <a:stretch>
            <a:fillRect/>
          </a:stretch>
        </p:blipFill>
        <p:spPr>
          <a:xfrm>
            <a:off x="355042" y="2577954"/>
            <a:ext cx="5088294" cy="3250381"/>
          </a:xfrm>
          <a:prstGeom prst="rect">
            <a:avLst/>
          </a:prstGeom>
        </p:spPr>
      </p:pic>
    </p:spTree>
    <p:extLst>
      <p:ext uri="{BB962C8B-B14F-4D97-AF65-F5344CB8AC3E}">
        <p14:creationId xmlns:p14="http://schemas.microsoft.com/office/powerpoint/2010/main" val="419524644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Ignore an Existing Filter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t>Module 4b – CALCULATE &amp; Variables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355042" y="1940653"/>
            <a:ext cx="10858390" cy="369332"/>
          </a:xfrm>
          <a:prstGeom prst="rect">
            <a:avLst/>
          </a:prstGeom>
        </p:spPr>
        <p:txBody>
          <a:bodyPr wrap="square">
            <a:spAutoFit/>
          </a:bodyPr>
          <a:lstStyle/>
          <a:p>
            <a:r>
              <a:rPr lang="en-US" b="1" dirty="0">
                <a:solidFill>
                  <a:srgbClr val="00B0F0"/>
                </a:solidFill>
              </a:rPr>
              <a:t>[Total Sales All States] = CALCULATE([Total Sales], ALL(GeographyDim[State]))</a:t>
            </a:r>
          </a:p>
        </p:txBody>
      </p:sp>
      <p:pic>
        <p:nvPicPr>
          <p:cNvPr id="10" name="Picture 9"/>
          <p:cNvPicPr>
            <a:picLocks noChangeAspect="1"/>
          </p:cNvPicPr>
          <p:nvPr/>
        </p:nvPicPr>
        <p:blipFill>
          <a:blip r:embed="rId4"/>
          <a:stretch>
            <a:fillRect/>
          </a:stretch>
        </p:blipFill>
        <p:spPr>
          <a:xfrm>
            <a:off x="5904841" y="2533046"/>
            <a:ext cx="3941912" cy="3295289"/>
          </a:xfrm>
          <a:prstGeom prst="rect">
            <a:avLst/>
          </a:prstGeom>
        </p:spPr>
      </p:pic>
      <p:pic>
        <p:nvPicPr>
          <p:cNvPr id="3" name="Picture 2"/>
          <p:cNvPicPr>
            <a:picLocks noChangeAspect="1"/>
          </p:cNvPicPr>
          <p:nvPr/>
        </p:nvPicPr>
        <p:blipFill>
          <a:blip r:embed="rId5"/>
          <a:stretch>
            <a:fillRect/>
          </a:stretch>
        </p:blipFill>
        <p:spPr>
          <a:xfrm>
            <a:off x="355042" y="2533045"/>
            <a:ext cx="4891974" cy="3295289"/>
          </a:xfrm>
          <a:prstGeom prst="rect">
            <a:avLst/>
          </a:prstGeom>
        </p:spPr>
      </p:pic>
    </p:spTree>
    <p:extLst>
      <p:ext uri="{BB962C8B-B14F-4D97-AF65-F5344CB8AC3E}">
        <p14:creationId xmlns:p14="http://schemas.microsoft.com/office/powerpoint/2010/main" val="272082143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Ignore Existing Filter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t>Module 4b – CALCULATE &amp; Variables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355042" y="1940653"/>
            <a:ext cx="10858390" cy="369332"/>
          </a:xfrm>
          <a:prstGeom prst="rect">
            <a:avLst/>
          </a:prstGeom>
        </p:spPr>
        <p:txBody>
          <a:bodyPr wrap="square">
            <a:spAutoFit/>
          </a:bodyPr>
          <a:lstStyle/>
          <a:p>
            <a:r>
              <a:rPr lang="en-US" b="1" dirty="0">
                <a:solidFill>
                  <a:srgbClr val="00B0F0"/>
                </a:solidFill>
              </a:rPr>
              <a:t>[Total Sales All Selected States] = CALCULATE([Total Sales], ALLSELECTED(GeographyDim[State]))</a:t>
            </a:r>
          </a:p>
        </p:txBody>
      </p:sp>
      <p:pic>
        <p:nvPicPr>
          <p:cNvPr id="5" name="Picture 4"/>
          <p:cNvPicPr>
            <a:picLocks noChangeAspect="1"/>
          </p:cNvPicPr>
          <p:nvPr/>
        </p:nvPicPr>
        <p:blipFill>
          <a:blip r:embed="rId4"/>
          <a:stretch>
            <a:fillRect/>
          </a:stretch>
        </p:blipFill>
        <p:spPr>
          <a:xfrm>
            <a:off x="7321724" y="2731424"/>
            <a:ext cx="3009900" cy="2562225"/>
          </a:xfrm>
          <a:prstGeom prst="rect">
            <a:avLst/>
          </a:prstGeom>
        </p:spPr>
      </p:pic>
      <p:pic>
        <p:nvPicPr>
          <p:cNvPr id="9" name="Picture 8"/>
          <p:cNvPicPr>
            <a:picLocks noChangeAspect="1"/>
          </p:cNvPicPr>
          <p:nvPr/>
        </p:nvPicPr>
        <p:blipFill>
          <a:blip r:embed="rId5"/>
          <a:stretch>
            <a:fillRect/>
          </a:stretch>
        </p:blipFill>
        <p:spPr>
          <a:xfrm>
            <a:off x="355042" y="3139625"/>
            <a:ext cx="6528976" cy="1124262"/>
          </a:xfrm>
          <a:prstGeom prst="rect">
            <a:avLst/>
          </a:prstGeom>
        </p:spPr>
      </p:pic>
    </p:spTree>
    <p:extLst>
      <p:ext uri="{BB962C8B-B14F-4D97-AF65-F5344CB8AC3E}">
        <p14:creationId xmlns:p14="http://schemas.microsoft.com/office/powerpoint/2010/main" val="1805012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The Most Important Function in DAX</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t>Module 4b – CALCULATE &amp; Variables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TextBox 4"/>
          <p:cNvSpPr txBox="1"/>
          <p:nvPr/>
        </p:nvSpPr>
        <p:spPr>
          <a:xfrm>
            <a:off x="355042" y="2197768"/>
            <a:ext cx="996003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Key functions that CALCULATE can do</a:t>
            </a:r>
          </a:p>
        </p:txBody>
      </p:sp>
      <p:sp>
        <p:nvSpPr>
          <p:cNvPr id="10" name="Rectangle 9"/>
          <p:cNvSpPr/>
          <p:nvPr/>
        </p:nvSpPr>
        <p:spPr bwMode="auto">
          <a:xfrm>
            <a:off x="528813"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Tree>
    <p:extLst>
      <p:ext uri="{BB962C8B-B14F-4D97-AF65-F5344CB8AC3E}">
        <p14:creationId xmlns:p14="http://schemas.microsoft.com/office/powerpoint/2010/main" val="401775786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Update Existing Filter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t>Module 4b – CALCULATE &amp; Variables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355042" y="1940653"/>
            <a:ext cx="10858390" cy="369332"/>
          </a:xfrm>
          <a:prstGeom prst="rect">
            <a:avLst/>
          </a:prstGeom>
        </p:spPr>
        <p:txBody>
          <a:bodyPr wrap="square">
            <a:spAutoFit/>
          </a:bodyPr>
          <a:lstStyle/>
          <a:p>
            <a:r>
              <a:rPr lang="en-US" b="1" dirty="0">
                <a:solidFill>
                  <a:srgbClr val="00B0F0"/>
                </a:solidFill>
              </a:rPr>
              <a:t>[2014 Sales] = CALCULATE([Total Sales], DateDim[Year] = 2014)</a:t>
            </a:r>
          </a:p>
        </p:txBody>
      </p:sp>
      <p:pic>
        <p:nvPicPr>
          <p:cNvPr id="10" name="Picture 9"/>
          <p:cNvPicPr>
            <a:picLocks noChangeAspect="1"/>
          </p:cNvPicPr>
          <p:nvPr/>
        </p:nvPicPr>
        <p:blipFill>
          <a:blip r:embed="rId4"/>
          <a:stretch>
            <a:fillRect/>
          </a:stretch>
        </p:blipFill>
        <p:spPr>
          <a:xfrm>
            <a:off x="4128915" y="2577954"/>
            <a:ext cx="1471656" cy="1984107"/>
          </a:xfrm>
          <a:prstGeom prst="rect">
            <a:avLst/>
          </a:prstGeom>
        </p:spPr>
      </p:pic>
      <p:pic>
        <p:nvPicPr>
          <p:cNvPr id="5" name="Picture 4"/>
          <p:cNvPicPr>
            <a:picLocks noChangeAspect="1"/>
          </p:cNvPicPr>
          <p:nvPr/>
        </p:nvPicPr>
        <p:blipFill>
          <a:blip r:embed="rId5"/>
          <a:stretch>
            <a:fillRect/>
          </a:stretch>
        </p:blipFill>
        <p:spPr>
          <a:xfrm>
            <a:off x="355042" y="2577953"/>
            <a:ext cx="3715462" cy="3793030"/>
          </a:xfrm>
          <a:prstGeom prst="rect">
            <a:avLst/>
          </a:prstGeom>
        </p:spPr>
      </p:pic>
    </p:spTree>
    <p:extLst>
      <p:ext uri="{BB962C8B-B14F-4D97-AF65-F5344CB8AC3E}">
        <p14:creationId xmlns:p14="http://schemas.microsoft.com/office/powerpoint/2010/main" val="210714167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t>Module 4b – CALCULATE &amp; Variables</a:t>
            </a:r>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TextBox 2">
            <a:extLst>
              <a:ext uri="{FF2B5EF4-FFF2-40B4-BE49-F238E27FC236}">
                <a16:creationId xmlns:a16="http://schemas.microsoft.com/office/drawing/2014/main" id="{C2450CC2-C594-4E9C-8412-98D0AABF38EA}"/>
              </a:ext>
            </a:extLst>
          </p:cNvPr>
          <p:cNvSpPr txBox="1"/>
          <p:nvPr/>
        </p:nvSpPr>
        <p:spPr>
          <a:xfrm>
            <a:off x="659842" y="4826000"/>
            <a:ext cx="92710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Can apply multiple Filters inside one DAX expression</a:t>
            </a:r>
          </a:p>
          <a:p>
            <a:pPr marL="285750" indent="-285750">
              <a:buFont typeface="Arial" panose="020B0604020202020204" pitchFamily="34" charset="0"/>
              <a:buChar char="•"/>
            </a:pPr>
            <a:endParaRPr lang="en-US" dirty="0"/>
          </a:p>
        </p:txBody>
      </p:sp>
      <p:sp>
        <p:nvSpPr>
          <p:cNvPr id="12" name="Text Placeholder 2">
            <a:extLst>
              <a:ext uri="{FF2B5EF4-FFF2-40B4-BE49-F238E27FC236}">
                <a16:creationId xmlns:a16="http://schemas.microsoft.com/office/drawing/2014/main" id="{3D055C35-72BE-44B9-9D04-D58329B149B5}"/>
              </a:ext>
            </a:extLst>
          </p:cNvPr>
          <p:cNvSpPr txBox="1">
            <a:spLocks/>
          </p:cNvSpPr>
          <p:nvPr/>
        </p:nvSpPr>
        <p:spPr>
          <a:xfrm>
            <a:off x="104775" y="1028700"/>
            <a:ext cx="10180638" cy="43053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Calculate &amp; DAX Context can be nested</a:t>
            </a:r>
          </a:p>
          <a:p>
            <a:r>
              <a:rPr lang="en-US" dirty="0"/>
              <a:t>Use Variables!</a:t>
            </a:r>
          </a:p>
          <a:p>
            <a:r>
              <a:rPr lang="en-US" dirty="0"/>
              <a:t>Stores the result of an expression  and it’s value to another expression</a:t>
            </a:r>
          </a:p>
          <a:p>
            <a:r>
              <a:rPr lang="en-US" dirty="0"/>
              <a:t>Scope of Variable stays the same </a:t>
            </a:r>
          </a:p>
          <a:p>
            <a:r>
              <a:rPr lang="en-US" dirty="0"/>
              <a:t>VAR &lt;</a:t>
            </a:r>
            <a:r>
              <a:rPr lang="en-US" dirty="0" err="1"/>
              <a:t>variableName</a:t>
            </a:r>
            <a:r>
              <a:rPr lang="en-US" dirty="0"/>
              <a:t>&gt; = Expression </a:t>
            </a:r>
            <a:br>
              <a:rPr lang="en-US" dirty="0"/>
            </a:br>
            <a:r>
              <a:rPr lang="en-US" dirty="0"/>
              <a:t>RETURN</a:t>
            </a:r>
          </a:p>
        </p:txBody>
      </p:sp>
    </p:spTree>
    <p:extLst>
      <p:ext uri="{BB962C8B-B14F-4D97-AF65-F5344CB8AC3E}">
        <p14:creationId xmlns:p14="http://schemas.microsoft.com/office/powerpoint/2010/main" val="88083259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3130088"/>
          </a:xfrm>
        </p:spPr>
        <p:txBody>
          <a:bodyPr/>
          <a:lstStyle/>
          <a:p>
            <a:r>
              <a:rPr lang="en-US" sz="6600" b="1" dirty="0">
                <a:solidFill>
                  <a:schemeClr val="tx1"/>
                </a:solidFill>
              </a:rPr>
              <a:t>Module 4b</a:t>
            </a:r>
            <a:br>
              <a:rPr lang="en-US" sz="6600" b="1" dirty="0">
                <a:solidFill>
                  <a:schemeClr val="tx1"/>
                </a:solidFill>
              </a:rPr>
            </a:br>
            <a:r>
              <a:rPr lang="en-US" sz="6600" b="1" dirty="0">
                <a:solidFill>
                  <a:schemeClr val="tx1"/>
                </a:solidFill>
              </a:rPr>
              <a:t>DEMO</a:t>
            </a:r>
          </a:p>
          <a:p>
            <a:endParaRPr lang="en-US" sz="6600" b="1" i="1" dirty="0">
              <a:solidFill>
                <a:schemeClr val="tx1"/>
              </a:solidFill>
            </a:endParaRPr>
          </a:p>
        </p:txBody>
      </p:sp>
    </p:spTree>
    <p:extLst>
      <p:ext uri="{BB962C8B-B14F-4D97-AF65-F5344CB8AC3E}">
        <p14:creationId xmlns:p14="http://schemas.microsoft.com/office/powerpoint/2010/main" val="167890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A520D-A48D-4840-B900-BA61CD8A32BA}"/>
              </a:ext>
            </a:extLst>
          </p:cNvPr>
          <p:cNvSpPr>
            <a:spLocks noGrp="1"/>
          </p:cNvSpPr>
          <p:nvPr>
            <p:ph type="title"/>
          </p:nvPr>
        </p:nvSpPr>
        <p:spPr/>
        <p:txBody>
          <a:bodyPr>
            <a:normAutofit fontScale="90000"/>
          </a:bodyPr>
          <a:lstStyle/>
          <a:p>
            <a:r>
              <a:rPr lang="en-US" dirty="0"/>
              <a:t>Module 4b – DEMO – Add Filter</a:t>
            </a:r>
          </a:p>
        </p:txBody>
      </p:sp>
      <p:sp>
        <p:nvSpPr>
          <p:cNvPr id="3" name="Text Placeholder 2">
            <a:extLst>
              <a:ext uri="{FF2B5EF4-FFF2-40B4-BE49-F238E27FC236}">
                <a16:creationId xmlns:a16="http://schemas.microsoft.com/office/drawing/2014/main" id="{896D2C2D-14DD-475B-B3AE-4C935D8BEF40}"/>
              </a:ext>
            </a:extLst>
          </p:cNvPr>
          <p:cNvSpPr>
            <a:spLocks noGrp="1"/>
          </p:cNvSpPr>
          <p:nvPr>
            <p:ph type="body" sz="quarter" idx="13"/>
          </p:nvPr>
        </p:nvSpPr>
        <p:spPr/>
        <p:txBody>
          <a:bodyPr/>
          <a:lstStyle/>
          <a:p>
            <a:r>
              <a:rPr lang="en-US" dirty="0"/>
              <a:t>Add Filter Feature of Calculate </a:t>
            </a:r>
          </a:p>
          <a:p>
            <a:endParaRPr lang="en-US" dirty="0"/>
          </a:p>
          <a:p>
            <a:r>
              <a:rPr lang="en-US" dirty="0"/>
              <a:t>Let’s Create some Measures of Desktop, Tablet, and Mobile Sales using Calculate</a:t>
            </a:r>
          </a:p>
          <a:p>
            <a:endParaRPr lang="en-US" dirty="0"/>
          </a:p>
          <a:p>
            <a:r>
              <a:rPr lang="en-US" dirty="0"/>
              <a:t>Add to a table &amp; visual on Table to compare </a:t>
            </a:r>
          </a:p>
        </p:txBody>
      </p:sp>
    </p:spTree>
    <p:extLst>
      <p:ext uri="{BB962C8B-B14F-4D97-AF65-F5344CB8AC3E}">
        <p14:creationId xmlns:p14="http://schemas.microsoft.com/office/powerpoint/2010/main" val="251910745"/>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2F747A-9115-4483-A58E-12D45B58110C}"/>
              </a:ext>
            </a:extLst>
          </p:cNvPr>
          <p:cNvPicPr>
            <a:picLocks noChangeAspect="1"/>
          </p:cNvPicPr>
          <p:nvPr/>
        </p:nvPicPr>
        <p:blipFill>
          <a:blip r:embed="rId4"/>
          <a:stretch>
            <a:fillRect/>
          </a:stretch>
        </p:blipFill>
        <p:spPr>
          <a:xfrm>
            <a:off x="2945481" y="2933700"/>
            <a:ext cx="6099212" cy="3809508"/>
          </a:xfrm>
          <a:prstGeom prst="rect">
            <a:avLst/>
          </a:prstGeom>
        </p:spPr>
      </p:pic>
      <p:sp>
        <p:nvSpPr>
          <p:cNvPr id="6" name="Text Box 2">
            <a:extLst>
              <a:ext uri="{FF2B5EF4-FFF2-40B4-BE49-F238E27FC236}">
                <a16:creationId xmlns:a16="http://schemas.microsoft.com/office/drawing/2014/main" id="{92F29BB3-C0C9-40ED-8672-1B8751B86358}"/>
              </a:ext>
            </a:extLst>
          </p:cNvPr>
          <p:cNvSpPr txBox="1">
            <a:spLocks noChangeArrowheads="1"/>
          </p:cNvSpPr>
          <p:nvPr/>
        </p:nvSpPr>
        <p:spPr bwMode="auto">
          <a:xfrm>
            <a:off x="210729" y="1436452"/>
            <a:ext cx="8333740" cy="893445"/>
          </a:xfrm>
          <a:prstGeom prst="rect">
            <a:avLst/>
          </a:prstGeom>
          <a:noFill/>
          <a:ln w="9525">
            <a:noFill/>
            <a:miter lim="800000"/>
            <a:headEnd/>
            <a:tailEnd/>
          </a:ln>
        </p:spPr>
        <p:txBody>
          <a:bodyPr rot="0" vert="horz" wrap="square" lIns="91440" tIns="45720" rIns="91440" bIns="45720" anchor="t" anchorCtr="0">
            <a:noAutofit/>
          </a:bodyPr>
          <a:lstStyle/>
          <a:p>
            <a:pPr marL="6350" marR="0" lvl="0" indent="-6350" algn="l" defTabSz="914400" rtl="0" eaLnBrk="1" fontAlgn="auto" latinLnBrk="0" hangingPunct="1">
              <a:lnSpc>
                <a:spcPct val="103000"/>
              </a:lnSpc>
              <a:spcBef>
                <a:spcPts val="0"/>
              </a:spcBef>
              <a:spcAft>
                <a:spcPts val="55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Project Professional Workshop Program</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endParaRPr>
          </a:p>
        </p:txBody>
      </p:sp>
      <p:pic>
        <p:nvPicPr>
          <p:cNvPr id="7" name="Picture 6">
            <a:extLst>
              <a:ext uri="{FF2B5EF4-FFF2-40B4-BE49-F238E27FC236}">
                <a16:creationId xmlns:a16="http://schemas.microsoft.com/office/drawing/2014/main" id="{9A6884E6-590F-4691-8C0F-37978D531DF0}"/>
              </a:ext>
            </a:extLst>
          </p:cNvPr>
          <p:cNvPicPr/>
          <p:nvPr/>
        </p:nvPicPr>
        <p:blipFill>
          <a:blip r:embed="rId5">
            <a:extLst>
              <a:ext uri="{28A0092B-C50C-407E-A947-70E740481C1C}">
                <a14:useLocalDpi xmlns:a14="http://schemas.microsoft.com/office/drawing/2010/main" val="0"/>
              </a:ext>
            </a:extLst>
          </a:blip>
          <a:stretch>
            <a:fillRect/>
          </a:stretch>
        </p:blipFill>
        <p:spPr>
          <a:xfrm>
            <a:off x="210729" y="114792"/>
            <a:ext cx="3025140" cy="1156335"/>
          </a:xfrm>
          <a:prstGeom prst="rect">
            <a:avLst/>
          </a:prstGeom>
        </p:spPr>
      </p:pic>
      <p:sp>
        <p:nvSpPr>
          <p:cNvPr id="8" name="Text Box 2">
            <a:extLst>
              <a:ext uri="{FF2B5EF4-FFF2-40B4-BE49-F238E27FC236}">
                <a16:creationId xmlns:a16="http://schemas.microsoft.com/office/drawing/2014/main" id="{5B2E0C74-87CE-4AEF-81A4-53C32526703C}"/>
              </a:ext>
            </a:extLst>
          </p:cNvPr>
          <p:cNvSpPr txBox="1">
            <a:spLocks noChangeArrowheads="1"/>
          </p:cNvSpPr>
          <p:nvPr/>
        </p:nvSpPr>
        <p:spPr bwMode="auto">
          <a:xfrm>
            <a:off x="210729" y="2094722"/>
            <a:ext cx="8333740" cy="471170"/>
          </a:xfrm>
          <a:prstGeom prst="rect">
            <a:avLst/>
          </a:prstGeom>
          <a:noFill/>
          <a:ln w="9525">
            <a:noFill/>
            <a:miter lim="800000"/>
            <a:headEnd/>
            <a:tailEnd/>
          </a:ln>
        </p:spPr>
        <p:txBody>
          <a:bodyPr rot="0" vert="horz" wrap="square" lIns="91440" tIns="45720" rIns="91440" bIns="45720" anchor="t" anchorCtr="0">
            <a:noAutofit/>
          </a:bodyPr>
          <a:lstStyle/>
          <a:p>
            <a:pPr lvl="0"/>
            <a:r>
              <a:rPr lang="en-US" sz="2800" dirty="0">
                <a:solidFill>
                  <a:prstClr val="black"/>
                </a:solidFill>
                <a:latin typeface="Calibri" panose="020F0502020204030204"/>
              </a:rPr>
              <a:t>Module 4 – DAX Deep Dive</a:t>
            </a:r>
          </a:p>
        </p:txBody>
      </p:sp>
      <p:pic>
        <p:nvPicPr>
          <p:cNvPr id="10" name="Picture 9" descr="A close up of a sign&#10;&#10;Description generated with very high confidence">
            <a:extLst>
              <a:ext uri="{FF2B5EF4-FFF2-40B4-BE49-F238E27FC236}">
                <a16:creationId xmlns:a16="http://schemas.microsoft.com/office/drawing/2014/main" id="{B4A57615-B2A1-4CED-B4C9-BB206F13ED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2000" y="114792"/>
            <a:ext cx="2451100" cy="2451100"/>
          </a:xfrm>
          <a:prstGeom prst="rect">
            <a:avLst/>
          </a:prstGeom>
        </p:spPr>
      </p:pic>
    </p:spTree>
    <p:extLst>
      <p:ext uri="{BB962C8B-B14F-4D97-AF65-F5344CB8AC3E}">
        <p14:creationId xmlns:p14="http://schemas.microsoft.com/office/powerpoint/2010/main" val="1608411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A520D-A48D-4840-B900-BA61CD8A32BA}"/>
              </a:ext>
            </a:extLst>
          </p:cNvPr>
          <p:cNvSpPr>
            <a:spLocks noGrp="1"/>
          </p:cNvSpPr>
          <p:nvPr>
            <p:ph type="title"/>
          </p:nvPr>
        </p:nvSpPr>
        <p:spPr/>
        <p:txBody>
          <a:bodyPr>
            <a:normAutofit fontScale="90000"/>
          </a:bodyPr>
          <a:lstStyle/>
          <a:p>
            <a:r>
              <a:rPr lang="en-US" dirty="0"/>
              <a:t>Module 4b – DEMO – Ignore Filter</a:t>
            </a:r>
          </a:p>
        </p:txBody>
      </p:sp>
      <p:sp>
        <p:nvSpPr>
          <p:cNvPr id="3" name="Text Placeholder 2">
            <a:extLst>
              <a:ext uri="{FF2B5EF4-FFF2-40B4-BE49-F238E27FC236}">
                <a16:creationId xmlns:a16="http://schemas.microsoft.com/office/drawing/2014/main" id="{896D2C2D-14DD-475B-B3AE-4C935D8BEF40}"/>
              </a:ext>
            </a:extLst>
          </p:cNvPr>
          <p:cNvSpPr>
            <a:spLocks noGrp="1"/>
          </p:cNvSpPr>
          <p:nvPr>
            <p:ph type="body" sz="quarter" idx="13"/>
          </p:nvPr>
        </p:nvSpPr>
        <p:spPr/>
        <p:txBody>
          <a:bodyPr/>
          <a:lstStyle/>
          <a:p>
            <a:r>
              <a:rPr lang="en-US" dirty="0"/>
              <a:t>Using Ignore filter of Calculate</a:t>
            </a:r>
          </a:p>
          <a:p>
            <a:endParaRPr lang="en-US" dirty="0"/>
          </a:p>
          <a:p>
            <a:r>
              <a:rPr lang="en-US" dirty="0"/>
              <a:t>Create 3 measures using the same return of those Calculated Tables and ALL</a:t>
            </a:r>
          </a:p>
          <a:p>
            <a:endParaRPr lang="en-US" dirty="0"/>
          </a:p>
          <a:p>
            <a:r>
              <a:rPr lang="en-US" dirty="0"/>
              <a:t>Total Sales ALL of </a:t>
            </a:r>
            <a:r>
              <a:rPr lang="en-US" dirty="0" err="1"/>
              <a:t>GeoDim</a:t>
            </a:r>
            <a:endParaRPr lang="en-US" dirty="0"/>
          </a:p>
          <a:p>
            <a:r>
              <a:rPr lang="en-US" dirty="0"/>
              <a:t>Total Sales of ALL of </a:t>
            </a:r>
            <a:r>
              <a:rPr lang="en-US" dirty="0" err="1"/>
              <a:t>GeoDim</a:t>
            </a:r>
            <a:r>
              <a:rPr lang="en-US" dirty="0"/>
              <a:t> (just States)</a:t>
            </a:r>
          </a:p>
          <a:p>
            <a:r>
              <a:rPr lang="en-US" dirty="0"/>
              <a:t>Total Sales of </a:t>
            </a:r>
            <a:r>
              <a:rPr lang="en-US" dirty="0" err="1"/>
              <a:t>GeoDIM</a:t>
            </a:r>
            <a:r>
              <a:rPr lang="en-US" dirty="0"/>
              <a:t> </a:t>
            </a:r>
          </a:p>
        </p:txBody>
      </p:sp>
    </p:spTree>
    <p:extLst>
      <p:ext uri="{BB962C8B-B14F-4D97-AF65-F5344CB8AC3E}">
        <p14:creationId xmlns:p14="http://schemas.microsoft.com/office/powerpoint/2010/main" val="3336812041"/>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A520D-A48D-4840-B900-BA61CD8A32BA}"/>
              </a:ext>
            </a:extLst>
          </p:cNvPr>
          <p:cNvSpPr>
            <a:spLocks noGrp="1"/>
          </p:cNvSpPr>
          <p:nvPr>
            <p:ph type="title"/>
          </p:nvPr>
        </p:nvSpPr>
        <p:spPr/>
        <p:txBody>
          <a:bodyPr>
            <a:normAutofit fontScale="90000"/>
          </a:bodyPr>
          <a:lstStyle/>
          <a:p>
            <a:r>
              <a:rPr lang="en-US" dirty="0"/>
              <a:t>Module 4b – DEMO – Update  Filter</a:t>
            </a:r>
          </a:p>
        </p:txBody>
      </p:sp>
      <p:sp>
        <p:nvSpPr>
          <p:cNvPr id="3" name="Text Placeholder 2">
            <a:extLst>
              <a:ext uri="{FF2B5EF4-FFF2-40B4-BE49-F238E27FC236}">
                <a16:creationId xmlns:a16="http://schemas.microsoft.com/office/drawing/2014/main" id="{896D2C2D-14DD-475B-B3AE-4C935D8BEF40}"/>
              </a:ext>
            </a:extLst>
          </p:cNvPr>
          <p:cNvSpPr>
            <a:spLocks noGrp="1"/>
          </p:cNvSpPr>
          <p:nvPr>
            <p:ph type="body" sz="quarter" idx="13"/>
          </p:nvPr>
        </p:nvSpPr>
        <p:spPr/>
        <p:txBody>
          <a:bodyPr/>
          <a:lstStyle/>
          <a:p>
            <a:r>
              <a:rPr lang="en-US" dirty="0"/>
              <a:t>Updating a filter of a expression using Calculate</a:t>
            </a:r>
          </a:p>
          <a:p>
            <a:endParaRPr lang="en-US" dirty="0"/>
          </a:p>
          <a:p>
            <a:r>
              <a:rPr lang="en-US" dirty="0"/>
              <a:t>Add a tab with a table of Month &amp; Total Sales</a:t>
            </a:r>
          </a:p>
          <a:p>
            <a:endParaRPr lang="en-US" dirty="0"/>
          </a:p>
          <a:p>
            <a:r>
              <a:rPr lang="en-US" dirty="0"/>
              <a:t>Add filter of Year</a:t>
            </a:r>
          </a:p>
          <a:p>
            <a:endParaRPr lang="en-US" dirty="0"/>
          </a:p>
          <a:p>
            <a:r>
              <a:rPr lang="en-US" dirty="0"/>
              <a:t>Create a 2014 &amp; 2015 Measure</a:t>
            </a:r>
          </a:p>
        </p:txBody>
      </p:sp>
    </p:spTree>
    <p:extLst>
      <p:ext uri="{BB962C8B-B14F-4D97-AF65-F5344CB8AC3E}">
        <p14:creationId xmlns:p14="http://schemas.microsoft.com/office/powerpoint/2010/main" val="1370106347"/>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A520D-A48D-4840-B900-BA61CD8A32BA}"/>
              </a:ext>
            </a:extLst>
          </p:cNvPr>
          <p:cNvSpPr>
            <a:spLocks noGrp="1"/>
          </p:cNvSpPr>
          <p:nvPr>
            <p:ph type="title"/>
          </p:nvPr>
        </p:nvSpPr>
        <p:spPr/>
        <p:txBody>
          <a:bodyPr>
            <a:normAutofit fontScale="90000"/>
          </a:bodyPr>
          <a:lstStyle/>
          <a:p>
            <a:r>
              <a:rPr lang="en-US" dirty="0"/>
              <a:t>Module 4b – DEMO – Update  Filter</a:t>
            </a:r>
          </a:p>
        </p:txBody>
      </p:sp>
      <p:sp>
        <p:nvSpPr>
          <p:cNvPr id="3" name="Text Placeholder 2">
            <a:extLst>
              <a:ext uri="{FF2B5EF4-FFF2-40B4-BE49-F238E27FC236}">
                <a16:creationId xmlns:a16="http://schemas.microsoft.com/office/drawing/2014/main" id="{896D2C2D-14DD-475B-B3AE-4C935D8BEF40}"/>
              </a:ext>
            </a:extLst>
          </p:cNvPr>
          <p:cNvSpPr>
            <a:spLocks noGrp="1"/>
          </p:cNvSpPr>
          <p:nvPr>
            <p:ph type="body" sz="quarter" idx="13"/>
          </p:nvPr>
        </p:nvSpPr>
        <p:spPr/>
        <p:txBody>
          <a:bodyPr/>
          <a:lstStyle/>
          <a:p>
            <a:r>
              <a:rPr lang="en-US" dirty="0"/>
              <a:t>Updating a filter of a expression using Calculate</a:t>
            </a:r>
          </a:p>
          <a:p>
            <a:endParaRPr lang="en-US" dirty="0"/>
          </a:p>
          <a:p>
            <a:r>
              <a:rPr lang="en-US" dirty="0"/>
              <a:t>Go back to Desktop, Mobile, Tablet sales measures</a:t>
            </a:r>
          </a:p>
          <a:p>
            <a:endParaRPr lang="en-US" dirty="0"/>
          </a:p>
          <a:p>
            <a:r>
              <a:rPr lang="en-US" dirty="0"/>
              <a:t>Lets try to get the % of Sales per device. </a:t>
            </a:r>
          </a:p>
          <a:p>
            <a:endParaRPr lang="en-US" dirty="0"/>
          </a:p>
          <a:p>
            <a:r>
              <a:rPr lang="en-US" dirty="0"/>
              <a:t>Calculate inside a Calculate </a:t>
            </a:r>
          </a:p>
        </p:txBody>
      </p:sp>
    </p:spTree>
    <p:extLst>
      <p:ext uri="{BB962C8B-B14F-4D97-AF65-F5344CB8AC3E}">
        <p14:creationId xmlns:p14="http://schemas.microsoft.com/office/powerpoint/2010/main" val="4053163770"/>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A520D-A48D-4840-B900-BA61CD8A32BA}"/>
              </a:ext>
            </a:extLst>
          </p:cNvPr>
          <p:cNvSpPr>
            <a:spLocks noGrp="1"/>
          </p:cNvSpPr>
          <p:nvPr>
            <p:ph type="title"/>
          </p:nvPr>
        </p:nvSpPr>
        <p:spPr/>
        <p:txBody>
          <a:bodyPr>
            <a:normAutofit fontScale="90000"/>
          </a:bodyPr>
          <a:lstStyle/>
          <a:p>
            <a:r>
              <a:rPr lang="en-US" dirty="0"/>
              <a:t>Module 4b – DEMO – Variable  Filter</a:t>
            </a:r>
          </a:p>
        </p:txBody>
      </p:sp>
      <p:sp>
        <p:nvSpPr>
          <p:cNvPr id="3" name="Text Placeholder 2">
            <a:extLst>
              <a:ext uri="{FF2B5EF4-FFF2-40B4-BE49-F238E27FC236}">
                <a16:creationId xmlns:a16="http://schemas.microsoft.com/office/drawing/2014/main" id="{896D2C2D-14DD-475B-B3AE-4C935D8BEF40}"/>
              </a:ext>
            </a:extLst>
          </p:cNvPr>
          <p:cNvSpPr>
            <a:spLocks noGrp="1"/>
          </p:cNvSpPr>
          <p:nvPr>
            <p:ph type="body" sz="quarter" idx="13"/>
          </p:nvPr>
        </p:nvSpPr>
        <p:spPr/>
        <p:txBody>
          <a:bodyPr/>
          <a:lstStyle/>
          <a:p>
            <a:r>
              <a:rPr lang="en-US" dirty="0"/>
              <a:t>Use a Variable for easier debugging and reference to get ALL Sales for Device Type</a:t>
            </a:r>
          </a:p>
          <a:p>
            <a:endParaRPr lang="en-US" dirty="0"/>
          </a:p>
          <a:p>
            <a:r>
              <a:rPr lang="en-US" dirty="0"/>
              <a:t>% Device Sales (var) = </a:t>
            </a:r>
          </a:p>
          <a:p>
            <a:r>
              <a:rPr lang="en-US" dirty="0"/>
              <a:t>VAR </a:t>
            </a:r>
            <a:r>
              <a:rPr lang="en-US" dirty="0" err="1"/>
              <a:t>AllDevice</a:t>
            </a:r>
            <a:r>
              <a:rPr lang="en-US" dirty="0"/>
              <a:t> = CALCULATE([Total Sales],ALL(</a:t>
            </a:r>
            <a:r>
              <a:rPr lang="en-US" dirty="0" err="1"/>
              <a:t>CampaignDim</a:t>
            </a:r>
            <a:r>
              <a:rPr lang="en-US" dirty="0"/>
              <a:t>[Device]))</a:t>
            </a:r>
          </a:p>
          <a:p>
            <a:r>
              <a:rPr lang="en-US" dirty="0"/>
              <a:t>Return</a:t>
            </a:r>
          </a:p>
          <a:p>
            <a:r>
              <a:rPr lang="en-US" dirty="0"/>
              <a:t>DIVIDE([Total Sales],</a:t>
            </a:r>
            <a:r>
              <a:rPr lang="en-US" dirty="0" err="1"/>
              <a:t>AllDevice</a:t>
            </a:r>
            <a:r>
              <a:rPr lang="en-US" dirty="0"/>
              <a:t>)</a:t>
            </a:r>
          </a:p>
        </p:txBody>
      </p:sp>
    </p:spTree>
    <p:extLst>
      <p:ext uri="{BB962C8B-B14F-4D97-AF65-F5344CB8AC3E}">
        <p14:creationId xmlns:p14="http://schemas.microsoft.com/office/powerpoint/2010/main" val="1604121928"/>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B4EC11-0D7F-4888-B99A-95CC5ACE5410}"/>
              </a:ext>
            </a:extLst>
          </p:cNvPr>
          <p:cNvSpPr>
            <a:spLocks noGrp="1"/>
          </p:cNvSpPr>
          <p:nvPr>
            <p:ph type="title"/>
          </p:nvPr>
        </p:nvSpPr>
        <p:spPr>
          <a:xfrm>
            <a:off x="269239" y="2084172"/>
            <a:ext cx="11653523" cy="2139688"/>
          </a:xfrm>
        </p:spPr>
        <p:txBody>
          <a:bodyPr/>
          <a:lstStyle/>
          <a:p>
            <a:r>
              <a:rPr lang="en-US" b="1" dirty="0">
                <a:solidFill>
                  <a:schemeClr val="bg1"/>
                </a:solidFill>
                <a:latin typeface="Segoe Pro Display" panose="020B0502040504020203" pitchFamily="34" charset="0"/>
              </a:rPr>
              <a:t>Module 4c</a:t>
            </a:r>
            <a:br>
              <a:rPr lang="en-US" b="1" dirty="0">
                <a:solidFill>
                  <a:schemeClr val="bg1"/>
                </a:solidFill>
                <a:latin typeface="Segoe Pro Display" panose="020B0502040504020203" pitchFamily="34" charset="0"/>
              </a:rPr>
            </a:br>
            <a:r>
              <a:rPr lang="en-US" b="1" dirty="0">
                <a:solidFill>
                  <a:schemeClr val="bg1"/>
                </a:solidFill>
                <a:latin typeface="Segoe Pro Display" panose="020B0502040504020203" pitchFamily="34" charset="0"/>
              </a:rPr>
              <a:t>Popular DAX</a:t>
            </a:r>
          </a:p>
        </p:txBody>
      </p:sp>
    </p:spTree>
    <p:extLst>
      <p:ext uri="{BB962C8B-B14F-4D97-AF65-F5344CB8AC3E}">
        <p14:creationId xmlns:p14="http://schemas.microsoft.com/office/powerpoint/2010/main" val="3707349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22C76-1869-429C-A9AA-9CF7941915A1}"/>
              </a:ext>
            </a:extLst>
          </p:cNvPr>
          <p:cNvSpPr>
            <a:spLocks noGrp="1"/>
          </p:cNvSpPr>
          <p:nvPr>
            <p:ph type="title"/>
          </p:nvPr>
        </p:nvSpPr>
        <p:spPr/>
        <p:txBody>
          <a:bodyPr>
            <a:normAutofit fontScale="90000"/>
          </a:bodyPr>
          <a:lstStyle/>
          <a:p>
            <a:r>
              <a:rPr lang="en-US" dirty="0"/>
              <a:t>Module 4c – Popular DAX Expressions</a:t>
            </a:r>
          </a:p>
        </p:txBody>
      </p:sp>
      <p:sp>
        <p:nvSpPr>
          <p:cNvPr id="4" name="Text Placeholder 3">
            <a:extLst>
              <a:ext uri="{FF2B5EF4-FFF2-40B4-BE49-F238E27FC236}">
                <a16:creationId xmlns:a16="http://schemas.microsoft.com/office/drawing/2014/main" id="{2B167B12-AF9E-4C3B-88BC-028A5477E593}"/>
              </a:ext>
            </a:extLst>
          </p:cNvPr>
          <p:cNvSpPr>
            <a:spLocks noGrp="1"/>
          </p:cNvSpPr>
          <p:nvPr>
            <p:ph type="body" sz="quarter" idx="13"/>
          </p:nvPr>
        </p:nvSpPr>
        <p:spPr/>
        <p:txBody>
          <a:bodyPr/>
          <a:lstStyle/>
          <a:p>
            <a:pPr marL="0" indent="0">
              <a:buNone/>
            </a:pPr>
            <a:r>
              <a:rPr lang="en-US" sz="3200" dirty="0"/>
              <a:t>Fantastic Functions and Where to Find them</a:t>
            </a:r>
          </a:p>
          <a:p>
            <a:r>
              <a:rPr lang="en-US" dirty="0"/>
              <a:t>Over 200+ DAX functions, with 10 Categories</a:t>
            </a:r>
          </a:p>
          <a:p>
            <a:r>
              <a:rPr lang="en-US" dirty="0"/>
              <a:t>New ones added monthly</a:t>
            </a:r>
          </a:p>
          <a:p>
            <a:endParaRPr lang="en-US" dirty="0"/>
          </a:p>
          <a:p>
            <a:pPr marL="0" indent="0">
              <a:buNone/>
            </a:pPr>
            <a:endParaRPr lang="en-US" dirty="0"/>
          </a:p>
        </p:txBody>
      </p:sp>
    </p:spTree>
    <p:extLst>
      <p:ext uri="{BB962C8B-B14F-4D97-AF65-F5344CB8AC3E}">
        <p14:creationId xmlns:p14="http://schemas.microsoft.com/office/powerpoint/2010/main" val="1414736006"/>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ACD41-1B6C-4F93-AC37-7F3CB8DBEF77}"/>
              </a:ext>
            </a:extLst>
          </p:cNvPr>
          <p:cNvSpPr>
            <a:spLocks noGrp="1"/>
          </p:cNvSpPr>
          <p:nvPr>
            <p:ph type="title"/>
          </p:nvPr>
        </p:nvSpPr>
        <p:spPr/>
        <p:txBody>
          <a:bodyPr>
            <a:normAutofit fontScale="90000"/>
          </a:bodyPr>
          <a:lstStyle/>
          <a:p>
            <a:endParaRPr lang="en-US"/>
          </a:p>
        </p:txBody>
      </p:sp>
      <p:pic>
        <p:nvPicPr>
          <p:cNvPr id="4" name="Picture 3">
            <a:extLst>
              <a:ext uri="{FF2B5EF4-FFF2-40B4-BE49-F238E27FC236}">
                <a16:creationId xmlns:a16="http://schemas.microsoft.com/office/drawing/2014/main" id="{7692D97C-1B20-45F5-871E-008356485381}"/>
              </a:ext>
            </a:extLst>
          </p:cNvPr>
          <p:cNvPicPr>
            <a:picLocks noChangeAspect="1"/>
          </p:cNvPicPr>
          <p:nvPr/>
        </p:nvPicPr>
        <p:blipFill>
          <a:blip r:embed="rId2"/>
          <a:stretch>
            <a:fillRect/>
          </a:stretch>
        </p:blipFill>
        <p:spPr>
          <a:xfrm>
            <a:off x="0" y="0"/>
            <a:ext cx="12192000" cy="6554081"/>
          </a:xfrm>
          <a:prstGeom prst="rect">
            <a:avLst/>
          </a:prstGeom>
        </p:spPr>
      </p:pic>
    </p:spTree>
    <p:extLst>
      <p:ext uri="{BB962C8B-B14F-4D97-AF65-F5344CB8AC3E}">
        <p14:creationId xmlns:p14="http://schemas.microsoft.com/office/powerpoint/2010/main" val="4149461487"/>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6C6-8873-478F-AE03-EDBEF7D9F74D}"/>
              </a:ext>
            </a:extLst>
          </p:cNvPr>
          <p:cNvSpPr>
            <a:spLocks noGrp="1"/>
          </p:cNvSpPr>
          <p:nvPr>
            <p:ph type="title"/>
          </p:nvPr>
        </p:nvSpPr>
        <p:spPr/>
        <p:txBody>
          <a:bodyPr>
            <a:normAutofit fontScale="90000"/>
          </a:bodyPr>
          <a:lstStyle/>
          <a:p>
            <a:r>
              <a:rPr lang="en-US" dirty="0"/>
              <a:t>Module 4c – Popular DAX Expressions</a:t>
            </a:r>
          </a:p>
        </p:txBody>
      </p:sp>
      <p:sp>
        <p:nvSpPr>
          <p:cNvPr id="3" name="Text Placeholder 2">
            <a:extLst>
              <a:ext uri="{FF2B5EF4-FFF2-40B4-BE49-F238E27FC236}">
                <a16:creationId xmlns:a16="http://schemas.microsoft.com/office/drawing/2014/main" id="{8E15A96C-B678-458A-BF6A-2B1B5E19920A}"/>
              </a:ext>
            </a:extLst>
          </p:cNvPr>
          <p:cNvSpPr>
            <a:spLocks noGrp="1"/>
          </p:cNvSpPr>
          <p:nvPr>
            <p:ph type="body" sz="quarter" idx="13"/>
          </p:nvPr>
        </p:nvSpPr>
        <p:spPr/>
        <p:txBody>
          <a:bodyPr/>
          <a:lstStyle/>
          <a:p>
            <a:r>
              <a:rPr lang="en-US" dirty="0"/>
              <a:t>MSDN gives every function:</a:t>
            </a:r>
          </a:p>
          <a:p>
            <a:pPr lvl="1"/>
            <a:r>
              <a:rPr lang="en-US" dirty="0"/>
              <a:t>Description</a:t>
            </a:r>
          </a:p>
          <a:p>
            <a:pPr lvl="1"/>
            <a:r>
              <a:rPr lang="en-US" dirty="0"/>
              <a:t>Syntax &amp; Parameters for function</a:t>
            </a:r>
          </a:p>
          <a:p>
            <a:pPr lvl="1"/>
            <a:r>
              <a:rPr lang="en-US" dirty="0"/>
              <a:t>Return Value</a:t>
            </a:r>
          </a:p>
          <a:p>
            <a:pPr lvl="1"/>
            <a:r>
              <a:rPr lang="en-US" dirty="0"/>
              <a:t>Example</a:t>
            </a:r>
          </a:p>
          <a:p>
            <a:pPr lvl="1"/>
            <a:r>
              <a:rPr lang="en-US" dirty="0"/>
              <a:t>Remarks &amp; Related </a:t>
            </a:r>
          </a:p>
        </p:txBody>
      </p:sp>
    </p:spTree>
    <p:extLst>
      <p:ext uri="{BB962C8B-B14F-4D97-AF65-F5344CB8AC3E}">
        <p14:creationId xmlns:p14="http://schemas.microsoft.com/office/powerpoint/2010/main" val="3531902467"/>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6C6-8873-478F-AE03-EDBEF7D9F74D}"/>
              </a:ext>
            </a:extLst>
          </p:cNvPr>
          <p:cNvSpPr>
            <a:spLocks noGrp="1"/>
          </p:cNvSpPr>
          <p:nvPr>
            <p:ph type="title"/>
          </p:nvPr>
        </p:nvSpPr>
        <p:spPr/>
        <p:txBody>
          <a:bodyPr>
            <a:normAutofit fontScale="90000"/>
          </a:bodyPr>
          <a:lstStyle/>
          <a:p>
            <a:r>
              <a:rPr lang="en-US" dirty="0"/>
              <a:t>Module 4c – Popular DAX Expressions</a:t>
            </a:r>
          </a:p>
        </p:txBody>
      </p:sp>
      <p:sp>
        <p:nvSpPr>
          <p:cNvPr id="3" name="Text Placeholder 2">
            <a:extLst>
              <a:ext uri="{FF2B5EF4-FFF2-40B4-BE49-F238E27FC236}">
                <a16:creationId xmlns:a16="http://schemas.microsoft.com/office/drawing/2014/main" id="{8E15A96C-B678-458A-BF6A-2B1B5E19920A}"/>
              </a:ext>
            </a:extLst>
          </p:cNvPr>
          <p:cNvSpPr>
            <a:spLocks noGrp="1"/>
          </p:cNvSpPr>
          <p:nvPr>
            <p:ph type="body" sz="quarter" idx="13"/>
          </p:nvPr>
        </p:nvSpPr>
        <p:spPr/>
        <p:txBody>
          <a:bodyPr/>
          <a:lstStyle/>
          <a:p>
            <a:r>
              <a:rPr lang="en-US" dirty="0"/>
              <a:t>DAX Function Main Categories</a:t>
            </a:r>
          </a:p>
          <a:p>
            <a:pPr lvl="1"/>
            <a:r>
              <a:rPr lang="en-US" dirty="0"/>
              <a:t>Date and Time Functions</a:t>
            </a:r>
          </a:p>
          <a:p>
            <a:pPr lvl="1"/>
            <a:r>
              <a:rPr lang="en-US" dirty="0"/>
              <a:t>Time Intelligence Functions</a:t>
            </a:r>
          </a:p>
          <a:p>
            <a:pPr lvl="1"/>
            <a:r>
              <a:rPr lang="en-US" dirty="0"/>
              <a:t>Filter Functions</a:t>
            </a:r>
          </a:p>
          <a:p>
            <a:pPr lvl="1"/>
            <a:r>
              <a:rPr lang="en-US" dirty="0"/>
              <a:t>Information Functions</a:t>
            </a:r>
          </a:p>
          <a:p>
            <a:pPr lvl="1"/>
            <a:r>
              <a:rPr lang="en-US" dirty="0"/>
              <a:t>Logical Functions</a:t>
            </a:r>
          </a:p>
          <a:p>
            <a:pPr lvl="1"/>
            <a:r>
              <a:rPr lang="en-US" dirty="0"/>
              <a:t>Math &amp; Trig Functions</a:t>
            </a:r>
          </a:p>
          <a:p>
            <a:pPr lvl="1"/>
            <a:r>
              <a:rPr lang="en-US" dirty="0"/>
              <a:t>Statistical Functions</a:t>
            </a:r>
          </a:p>
          <a:p>
            <a:pPr lvl="1"/>
            <a:r>
              <a:rPr lang="en-US" dirty="0"/>
              <a:t>Text Functions</a:t>
            </a:r>
          </a:p>
        </p:txBody>
      </p:sp>
    </p:spTree>
    <p:extLst>
      <p:ext uri="{BB962C8B-B14F-4D97-AF65-F5344CB8AC3E}">
        <p14:creationId xmlns:p14="http://schemas.microsoft.com/office/powerpoint/2010/main" val="898604375"/>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6C6-8873-478F-AE03-EDBEF7D9F74D}"/>
              </a:ext>
            </a:extLst>
          </p:cNvPr>
          <p:cNvSpPr>
            <a:spLocks noGrp="1"/>
          </p:cNvSpPr>
          <p:nvPr>
            <p:ph type="title"/>
          </p:nvPr>
        </p:nvSpPr>
        <p:spPr/>
        <p:txBody>
          <a:bodyPr>
            <a:normAutofit fontScale="90000"/>
          </a:bodyPr>
          <a:lstStyle/>
          <a:p>
            <a:r>
              <a:rPr lang="en-US" dirty="0"/>
              <a:t>Module 4c – Popular DAX Expressions</a:t>
            </a:r>
          </a:p>
        </p:txBody>
      </p:sp>
      <p:sp>
        <p:nvSpPr>
          <p:cNvPr id="3" name="Text Placeholder 2">
            <a:extLst>
              <a:ext uri="{FF2B5EF4-FFF2-40B4-BE49-F238E27FC236}">
                <a16:creationId xmlns:a16="http://schemas.microsoft.com/office/drawing/2014/main" id="{8E15A96C-B678-458A-BF6A-2B1B5E19920A}"/>
              </a:ext>
            </a:extLst>
          </p:cNvPr>
          <p:cNvSpPr>
            <a:spLocks noGrp="1"/>
          </p:cNvSpPr>
          <p:nvPr>
            <p:ph type="body" sz="quarter" idx="13"/>
          </p:nvPr>
        </p:nvSpPr>
        <p:spPr>
          <a:xfrm>
            <a:off x="0" y="1054100"/>
            <a:ext cx="5788025" cy="4572000"/>
          </a:xfrm>
        </p:spPr>
        <p:txBody>
          <a:bodyPr/>
          <a:lstStyle/>
          <a:p>
            <a:r>
              <a:rPr lang="en-US" dirty="0"/>
              <a:t>Math &amp; Trig (and Statistical) Basics</a:t>
            </a:r>
          </a:p>
          <a:p>
            <a:pPr lvl="1"/>
            <a:r>
              <a:rPr lang="en-US" dirty="0"/>
              <a:t>SUM</a:t>
            </a:r>
          </a:p>
          <a:p>
            <a:pPr lvl="1"/>
            <a:r>
              <a:rPr lang="en-US" dirty="0"/>
              <a:t>ROUND</a:t>
            </a:r>
          </a:p>
          <a:p>
            <a:pPr lvl="1"/>
            <a:r>
              <a:rPr lang="en-US" dirty="0"/>
              <a:t>DIVIDE</a:t>
            </a:r>
          </a:p>
          <a:p>
            <a:pPr lvl="1"/>
            <a:r>
              <a:rPr lang="en-US" dirty="0"/>
              <a:t>AVERAGE</a:t>
            </a:r>
          </a:p>
          <a:p>
            <a:pPr lvl="1"/>
            <a:r>
              <a:rPr lang="en-US" dirty="0"/>
              <a:t>COUNTROWS</a:t>
            </a:r>
          </a:p>
          <a:p>
            <a:pPr lvl="1"/>
            <a:r>
              <a:rPr lang="en-US" dirty="0"/>
              <a:t>DISTINCTCOUNT</a:t>
            </a:r>
          </a:p>
          <a:p>
            <a:pPr lvl="1"/>
            <a:endParaRPr lang="en-US" dirty="0"/>
          </a:p>
          <a:p>
            <a:pPr lvl="1"/>
            <a:endParaRPr lang="en-US" dirty="0"/>
          </a:p>
        </p:txBody>
      </p:sp>
      <p:sp>
        <p:nvSpPr>
          <p:cNvPr id="4" name="Text Placeholder 2">
            <a:extLst>
              <a:ext uri="{FF2B5EF4-FFF2-40B4-BE49-F238E27FC236}">
                <a16:creationId xmlns:a16="http://schemas.microsoft.com/office/drawing/2014/main" id="{EA4EBD0F-D548-4093-B7A5-D09189C8169D}"/>
              </a:ext>
            </a:extLst>
          </p:cNvPr>
          <p:cNvSpPr txBox="1">
            <a:spLocks/>
          </p:cNvSpPr>
          <p:nvPr/>
        </p:nvSpPr>
        <p:spPr>
          <a:xfrm>
            <a:off x="5788025" y="1054100"/>
            <a:ext cx="7007225" cy="416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Math &amp; Trig (and Statistical) Advanced</a:t>
            </a:r>
          </a:p>
          <a:p>
            <a:pPr lvl="1"/>
            <a:r>
              <a:rPr lang="en-US" dirty="0"/>
              <a:t>MAX</a:t>
            </a:r>
          </a:p>
          <a:p>
            <a:pPr lvl="1"/>
            <a:r>
              <a:rPr lang="en-US" dirty="0"/>
              <a:t>MIN</a:t>
            </a:r>
          </a:p>
          <a:p>
            <a:pPr lvl="1"/>
            <a:r>
              <a:rPr lang="en-US" dirty="0"/>
              <a:t>MEDIAN</a:t>
            </a:r>
          </a:p>
          <a:p>
            <a:pPr lvl="1"/>
            <a:r>
              <a:rPr lang="en-US" dirty="0"/>
              <a:t>RANKX</a:t>
            </a:r>
          </a:p>
          <a:p>
            <a:pPr lvl="1"/>
            <a:r>
              <a:rPr lang="en-US" dirty="0"/>
              <a:t>TOPN</a:t>
            </a:r>
          </a:p>
          <a:p>
            <a:pPr lvl="1"/>
            <a:r>
              <a:rPr lang="en-US" dirty="0"/>
              <a:t>SUMMARIZE</a:t>
            </a:r>
          </a:p>
          <a:p>
            <a:pPr lvl="1"/>
            <a:r>
              <a:rPr lang="en-US" dirty="0"/>
              <a:t>COUNTX</a:t>
            </a:r>
          </a:p>
          <a:p>
            <a:pPr lvl="1"/>
            <a:r>
              <a:rPr lang="en-US" dirty="0"/>
              <a:t>SUMX</a:t>
            </a:r>
          </a:p>
          <a:p>
            <a:pPr lvl="1"/>
            <a:endParaRPr lang="en-US" dirty="0"/>
          </a:p>
          <a:p>
            <a:pPr lvl="1"/>
            <a:endParaRPr lang="en-US" dirty="0"/>
          </a:p>
        </p:txBody>
      </p:sp>
    </p:spTree>
    <p:extLst>
      <p:ext uri="{BB962C8B-B14F-4D97-AF65-F5344CB8AC3E}">
        <p14:creationId xmlns:p14="http://schemas.microsoft.com/office/powerpoint/2010/main" val="1582289727"/>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46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COURSE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21673" y="1154546"/>
            <a:ext cx="11037454" cy="978729"/>
          </a:xfrm>
          <a:prstGeom prst="rect">
            <a:avLst/>
          </a:prstGeom>
        </p:spPr>
        <p:txBody>
          <a:bodyPr wrap="square">
            <a:spAutoFit/>
          </a:bodyPr>
          <a:lstStyle/>
          <a:p>
            <a:pPr lvl="0">
              <a:lnSpc>
                <a:spcPct val="120000"/>
              </a:lnSpc>
            </a:pPr>
            <a:r>
              <a:rPr kumimoji="0" lang="en-US" sz="2400" b="0" i="0" u="none" strike="noStrike" kern="0" cap="none" spc="0" normalizeH="0" baseline="0" noProof="0" dirty="0">
                <a:ln>
                  <a:noFill/>
                </a:ln>
                <a:solidFill>
                  <a:schemeClr val="tx1">
                    <a:lumMod val="50000"/>
                  </a:schemeClr>
                </a:solidFill>
                <a:effectLst/>
                <a:uLnTx/>
                <a:uFillTx/>
              </a:rPr>
              <a:t>By the end of this course, you will be able to</a:t>
            </a:r>
            <a:r>
              <a:rPr kumimoji="0" lang="en-US" sz="2400" b="0" i="0" u="none" strike="noStrike" kern="0" cap="none" spc="0" normalizeH="0" noProof="0" dirty="0">
                <a:ln>
                  <a:noFill/>
                </a:ln>
                <a:solidFill>
                  <a:schemeClr val="tx1">
                    <a:lumMod val="50000"/>
                  </a:schemeClr>
                </a:solidFill>
                <a:effectLst/>
                <a:uLnTx/>
                <a:uFillTx/>
              </a:rPr>
              <a:t> use DAX to </a:t>
            </a:r>
            <a:r>
              <a:rPr lang="en-US" sz="2400" dirty="0">
                <a:solidFill>
                  <a:schemeClr val="tx1">
                    <a:lumMod val="50000"/>
                  </a:schemeClr>
                </a:solidFill>
              </a:rPr>
              <a:t>create calculations in a </a:t>
            </a:r>
            <a:r>
              <a:rPr lang="en-US" sz="2400" i="1" dirty="0">
                <a:solidFill>
                  <a:schemeClr val="tx1">
                    <a:lumMod val="50000"/>
                  </a:schemeClr>
                </a:solidFill>
              </a:rPr>
              <a:t>Power BI Desktop </a:t>
            </a:r>
            <a:r>
              <a:rPr lang="en-US" sz="2400" dirty="0">
                <a:solidFill>
                  <a:schemeClr val="tx1">
                    <a:lumMod val="50000"/>
                  </a:schemeClr>
                </a:solidFill>
              </a:rPr>
              <a:t>data model.</a:t>
            </a:r>
            <a:r>
              <a:rPr kumimoji="0" lang="en-US" sz="2400" b="0" i="0" u="none" strike="noStrike" kern="0" cap="none" spc="0" normalizeH="0" baseline="0" noProof="0" dirty="0">
                <a:ln>
                  <a:noFill/>
                </a:ln>
                <a:solidFill>
                  <a:schemeClr val="tx1">
                    <a:lumMod val="50000"/>
                  </a:schemeClr>
                </a:solidFill>
                <a:effectLst/>
                <a:uLnTx/>
                <a:uFillTx/>
              </a:rPr>
              <a:t>  Specifically you will be able to: </a:t>
            </a:r>
          </a:p>
        </p:txBody>
      </p:sp>
      <p:sp>
        <p:nvSpPr>
          <p:cNvPr id="7" name="Rectangle 6"/>
          <p:cNvSpPr/>
          <p:nvPr/>
        </p:nvSpPr>
        <p:spPr bwMode="auto">
          <a:xfrm>
            <a:off x="577515" y="2579374"/>
            <a:ext cx="5486400" cy="39045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385669" y="2579374"/>
            <a:ext cx="5486400" cy="39045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91321" y="2551202"/>
            <a:ext cx="11280747" cy="3907964"/>
          </a:xfrm>
          <a:prstGeom prst="rect">
            <a:avLst/>
          </a:prstGeom>
          <a:noFill/>
        </p:spPr>
        <p:txBody>
          <a:bodyPr wrap="square" lIns="182880" tIns="146304" rIns="182880" bIns="146304" numCol="2" spcCol="640080" rtlCol="0">
            <a:noAutofit/>
          </a:bodyPr>
          <a:lstStyle/>
          <a:p>
            <a:pPr marL="342900" marR="0" lvl="0" indent="-342900" defTabSz="914400" eaLnBrk="1" fontAlgn="auto" latinLnBrk="0" hangingPunct="1">
              <a:lnSpc>
                <a:spcPct val="12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chemeClr val="tx1">
                    <a:lumMod val="50000"/>
                  </a:schemeClr>
                </a:solidFill>
                <a:effectLst/>
                <a:uLnTx/>
                <a:uFillTx/>
              </a:rPr>
              <a:t>Understand basic</a:t>
            </a:r>
            <a:r>
              <a:rPr kumimoji="0" lang="en-US" sz="2400" b="0" i="0" u="none" strike="noStrike" kern="0" cap="none" spc="0" normalizeH="0" noProof="0" dirty="0">
                <a:ln>
                  <a:noFill/>
                </a:ln>
                <a:solidFill>
                  <a:schemeClr val="tx1">
                    <a:lumMod val="50000"/>
                  </a:schemeClr>
                </a:solidFill>
                <a:effectLst/>
                <a:uLnTx/>
                <a:uFillTx/>
              </a:rPr>
              <a:t> concepts of Data Modeling</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the consequences of data model design decisions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concepts of calculated columns and measures</a:t>
            </a:r>
            <a:br>
              <a:rPr lang="en-US" sz="2400" dirty="0">
                <a:solidFill>
                  <a:schemeClr val="tx1">
                    <a:lumMod val="50000"/>
                  </a:schemeClr>
                </a:solidFill>
              </a:rPr>
            </a:br>
            <a:br>
              <a:rPr lang="en-US" sz="2400" dirty="0">
                <a:solidFill>
                  <a:schemeClr val="tx1">
                    <a:lumMod val="50000"/>
                  </a:schemeClr>
                </a:solidFill>
              </a:rPr>
            </a:br>
            <a:endParaRPr lang="en-US" sz="2400" dirty="0">
              <a:solidFill>
                <a:schemeClr val="tx1">
                  <a:lumMod val="50000"/>
                </a:schemeClr>
              </a:solidFill>
            </a:endParaRP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Gain familiarity with standard DAX patterns &amp; CALCULATE</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evaluation contexts and their impact on calculations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Gain ability to parse data modeling formulas </a:t>
            </a:r>
          </a:p>
          <a:p>
            <a:pPr marL="342900" marR="0" lvl="0" indent="-34290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chemeClr val="tx1">
                  <a:lumMod val="50000"/>
                </a:schemeClr>
              </a:soli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Tree>
    <p:extLst>
      <p:ext uri="{BB962C8B-B14F-4D97-AF65-F5344CB8AC3E}">
        <p14:creationId xmlns:p14="http://schemas.microsoft.com/office/powerpoint/2010/main" val="1061682989"/>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6C6-8873-478F-AE03-EDBEF7D9F74D}"/>
              </a:ext>
            </a:extLst>
          </p:cNvPr>
          <p:cNvSpPr>
            <a:spLocks noGrp="1"/>
          </p:cNvSpPr>
          <p:nvPr>
            <p:ph type="title"/>
          </p:nvPr>
        </p:nvSpPr>
        <p:spPr/>
        <p:txBody>
          <a:bodyPr>
            <a:normAutofit fontScale="90000"/>
          </a:bodyPr>
          <a:lstStyle/>
          <a:p>
            <a:r>
              <a:rPr lang="en-US" dirty="0"/>
              <a:t>Module 4c – Popular DAX Expressions (Math &amp; Trig)</a:t>
            </a:r>
          </a:p>
        </p:txBody>
      </p:sp>
      <p:sp>
        <p:nvSpPr>
          <p:cNvPr id="3" name="Text Placeholder 2">
            <a:extLst>
              <a:ext uri="{FF2B5EF4-FFF2-40B4-BE49-F238E27FC236}">
                <a16:creationId xmlns:a16="http://schemas.microsoft.com/office/drawing/2014/main" id="{8E15A96C-B678-458A-BF6A-2B1B5E19920A}"/>
              </a:ext>
            </a:extLst>
          </p:cNvPr>
          <p:cNvSpPr>
            <a:spLocks noGrp="1"/>
          </p:cNvSpPr>
          <p:nvPr>
            <p:ph type="body" sz="quarter" idx="13"/>
          </p:nvPr>
        </p:nvSpPr>
        <p:spPr>
          <a:xfrm>
            <a:off x="0" y="1054100"/>
            <a:ext cx="9944100" cy="5295900"/>
          </a:xfrm>
        </p:spPr>
        <p:txBody>
          <a:bodyPr/>
          <a:lstStyle/>
          <a:p>
            <a:r>
              <a:rPr lang="en-US" dirty="0"/>
              <a:t>Math &amp; Trig (and Statistical) Highlights</a:t>
            </a:r>
          </a:p>
          <a:p>
            <a:pPr lvl="1"/>
            <a:r>
              <a:rPr lang="en-US" dirty="0"/>
              <a:t>SUM</a:t>
            </a:r>
          </a:p>
          <a:p>
            <a:pPr lvl="1"/>
            <a:r>
              <a:rPr lang="en-US" dirty="0"/>
              <a:t>DIVIDE</a:t>
            </a:r>
          </a:p>
          <a:p>
            <a:pPr lvl="2"/>
            <a:r>
              <a:rPr lang="en-US" dirty="0"/>
              <a:t>Always use this for your Divisions! </a:t>
            </a:r>
          </a:p>
          <a:p>
            <a:pPr lvl="2"/>
            <a:r>
              <a:rPr lang="en-US" dirty="0"/>
              <a:t>DIVIDE(&lt;numerator&gt;, &lt;denominator&gt; [,&lt;</a:t>
            </a:r>
            <a:r>
              <a:rPr lang="en-US" dirty="0" err="1"/>
              <a:t>alternateresult</a:t>
            </a:r>
            <a:r>
              <a:rPr lang="en-US" dirty="0"/>
              <a:t>&gt;]) </a:t>
            </a:r>
          </a:p>
          <a:p>
            <a:pPr lvl="1"/>
            <a:r>
              <a:rPr lang="en-US" dirty="0"/>
              <a:t>COUNTROWS</a:t>
            </a:r>
          </a:p>
          <a:p>
            <a:pPr lvl="2"/>
            <a:r>
              <a:rPr lang="en-US" dirty="0"/>
              <a:t>Your basic Count a table (just a Table)</a:t>
            </a:r>
          </a:p>
          <a:p>
            <a:pPr lvl="1"/>
            <a:r>
              <a:rPr lang="en-US" dirty="0"/>
              <a:t>DISTINCTCOUNT</a:t>
            </a:r>
          </a:p>
          <a:p>
            <a:pPr lvl="2"/>
            <a:r>
              <a:rPr lang="en-US" dirty="0"/>
              <a:t>Distinct values in 1 Column (only takes 1 column)</a:t>
            </a:r>
          </a:p>
          <a:p>
            <a:pPr lvl="1"/>
            <a:r>
              <a:rPr lang="en-US" dirty="0"/>
              <a:t>MAX</a:t>
            </a:r>
          </a:p>
          <a:p>
            <a:pPr lvl="2"/>
            <a:r>
              <a:rPr lang="en-US" dirty="0"/>
              <a:t>MAX value of a column</a:t>
            </a:r>
          </a:p>
          <a:p>
            <a:pPr lvl="1"/>
            <a:r>
              <a:rPr lang="en-US" dirty="0"/>
              <a:t>SUMMARIZE</a:t>
            </a:r>
          </a:p>
          <a:p>
            <a:pPr lvl="2"/>
            <a:r>
              <a:rPr lang="en-US" dirty="0"/>
              <a:t>Return a table that is like a Pivot Table (All accounts first purchase Date)</a:t>
            </a:r>
          </a:p>
          <a:p>
            <a:pPr lvl="1"/>
            <a:endParaRPr lang="en-US" dirty="0"/>
          </a:p>
          <a:p>
            <a:pPr lvl="1"/>
            <a:endParaRPr lang="en-US" dirty="0"/>
          </a:p>
        </p:txBody>
      </p:sp>
    </p:spTree>
    <p:extLst>
      <p:ext uri="{BB962C8B-B14F-4D97-AF65-F5344CB8AC3E}">
        <p14:creationId xmlns:p14="http://schemas.microsoft.com/office/powerpoint/2010/main" val="66992893"/>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E4F0-3D6D-4A36-91A6-DDEAAB39A5AE}"/>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BDF3A1EE-5BFE-4D91-A010-B16561C7DFEB}"/>
              </a:ext>
            </a:extLst>
          </p:cNvPr>
          <p:cNvSpPr>
            <a:spLocks noGrp="1"/>
          </p:cNvSpPr>
          <p:nvPr>
            <p:ph type="body" sz="quarter" idx="13"/>
          </p:nvPr>
        </p:nvSpPr>
        <p:spPr>
          <a:xfrm>
            <a:off x="104775" y="1028700"/>
            <a:ext cx="4356706" cy="4940300"/>
          </a:xfrm>
        </p:spPr>
        <p:txBody>
          <a:bodyPr/>
          <a:lstStyle/>
          <a:p>
            <a:r>
              <a:rPr lang="en-US" dirty="0"/>
              <a:t>SUMMARIZE	</a:t>
            </a:r>
          </a:p>
          <a:p>
            <a:pPr lvl="1"/>
            <a:r>
              <a:rPr lang="en-US" dirty="0"/>
              <a:t>Returns a Table</a:t>
            </a:r>
          </a:p>
          <a:p>
            <a:pPr lvl="1"/>
            <a:r>
              <a:rPr lang="en-US" dirty="0"/>
              <a:t>Summary by Groups</a:t>
            </a:r>
          </a:p>
          <a:p>
            <a:pPr lvl="1"/>
            <a:endParaRPr lang="en-US" dirty="0"/>
          </a:p>
        </p:txBody>
      </p:sp>
      <p:pic>
        <p:nvPicPr>
          <p:cNvPr id="4" name="Picture 3">
            <a:extLst>
              <a:ext uri="{FF2B5EF4-FFF2-40B4-BE49-F238E27FC236}">
                <a16:creationId xmlns:a16="http://schemas.microsoft.com/office/drawing/2014/main" id="{D062D31A-4975-4C83-99EF-0976CD521B77}"/>
              </a:ext>
            </a:extLst>
          </p:cNvPr>
          <p:cNvPicPr>
            <a:picLocks noChangeAspect="1"/>
          </p:cNvPicPr>
          <p:nvPr/>
        </p:nvPicPr>
        <p:blipFill>
          <a:blip r:embed="rId3"/>
          <a:stretch>
            <a:fillRect/>
          </a:stretch>
        </p:blipFill>
        <p:spPr>
          <a:xfrm>
            <a:off x="4461481" y="66863"/>
            <a:ext cx="7730519" cy="6858000"/>
          </a:xfrm>
          <a:prstGeom prst="rect">
            <a:avLst/>
          </a:prstGeom>
        </p:spPr>
      </p:pic>
    </p:spTree>
    <p:extLst>
      <p:ext uri="{BB962C8B-B14F-4D97-AF65-F5344CB8AC3E}">
        <p14:creationId xmlns:p14="http://schemas.microsoft.com/office/powerpoint/2010/main" val="2946825771"/>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6C6-8873-478F-AE03-EDBEF7D9F74D}"/>
              </a:ext>
            </a:extLst>
          </p:cNvPr>
          <p:cNvSpPr>
            <a:spLocks noGrp="1"/>
          </p:cNvSpPr>
          <p:nvPr>
            <p:ph type="title"/>
          </p:nvPr>
        </p:nvSpPr>
        <p:spPr/>
        <p:txBody>
          <a:bodyPr>
            <a:normAutofit fontScale="90000"/>
          </a:bodyPr>
          <a:lstStyle/>
          <a:p>
            <a:r>
              <a:rPr lang="en-US" dirty="0"/>
              <a:t>Module 4c – Popular DAX Expressions</a:t>
            </a:r>
          </a:p>
        </p:txBody>
      </p:sp>
      <p:sp>
        <p:nvSpPr>
          <p:cNvPr id="3" name="Text Placeholder 2">
            <a:extLst>
              <a:ext uri="{FF2B5EF4-FFF2-40B4-BE49-F238E27FC236}">
                <a16:creationId xmlns:a16="http://schemas.microsoft.com/office/drawing/2014/main" id="{8E15A96C-B678-458A-BF6A-2B1B5E19920A}"/>
              </a:ext>
            </a:extLst>
          </p:cNvPr>
          <p:cNvSpPr>
            <a:spLocks noGrp="1"/>
          </p:cNvSpPr>
          <p:nvPr>
            <p:ph type="body" sz="quarter" idx="13"/>
          </p:nvPr>
        </p:nvSpPr>
        <p:spPr/>
        <p:txBody>
          <a:bodyPr/>
          <a:lstStyle/>
          <a:p>
            <a:r>
              <a:rPr lang="en-US" dirty="0"/>
              <a:t>Filter Functions (Basic)</a:t>
            </a:r>
          </a:p>
          <a:p>
            <a:pPr lvl="1"/>
            <a:r>
              <a:rPr lang="en-US" dirty="0"/>
              <a:t>CALCULATE</a:t>
            </a:r>
          </a:p>
          <a:p>
            <a:pPr lvl="1"/>
            <a:r>
              <a:rPr lang="en-US" dirty="0"/>
              <a:t>DISTINCT</a:t>
            </a:r>
          </a:p>
          <a:p>
            <a:pPr lvl="1"/>
            <a:r>
              <a:rPr lang="en-US" dirty="0"/>
              <a:t>VALUES</a:t>
            </a:r>
          </a:p>
          <a:p>
            <a:pPr lvl="1"/>
            <a:r>
              <a:rPr lang="en-US" dirty="0"/>
              <a:t>FILTER</a:t>
            </a:r>
          </a:p>
          <a:p>
            <a:pPr lvl="1"/>
            <a:r>
              <a:rPr lang="en-US" dirty="0"/>
              <a:t>USERELATIONSHIP</a:t>
            </a:r>
          </a:p>
          <a:p>
            <a:pPr lvl="1"/>
            <a:r>
              <a:rPr lang="en-US" dirty="0"/>
              <a:t>RELATED</a:t>
            </a:r>
          </a:p>
          <a:p>
            <a:pPr lvl="1"/>
            <a:r>
              <a:rPr lang="en-US" dirty="0"/>
              <a:t>SELECTEDVALUE</a:t>
            </a:r>
          </a:p>
          <a:p>
            <a:pPr lvl="1"/>
            <a:endParaRPr lang="en-US" dirty="0"/>
          </a:p>
        </p:txBody>
      </p:sp>
      <p:sp>
        <p:nvSpPr>
          <p:cNvPr id="4" name="Text Placeholder 2">
            <a:extLst>
              <a:ext uri="{FF2B5EF4-FFF2-40B4-BE49-F238E27FC236}">
                <a16:creationId xmlns:a16="http://schemas.microsoft.com/office/drawing/2014/main" id="{E559F807-BB20-420A-8855-BC71D34E9110}"/>
              </a:ext>
            </a:extLst>
          </p:cNvPr>
          <p:cNvSpPr txBox="1">
            <a:spLocks/>
          </p:cNvSpPr>
          <p:nvPr/>
        </p:nvSpPr>
        <p:spPr>
          <a:xfrm>
            <a:off x="6784975" y="1193800"/>
            <a:ext cx="5051425" cy="4292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Filter Functions (Advanced)</a:t>
            </a:r>
          </a:p>
          <a:p>
            <a:pPr lvl="1"/>
            <a:r>
              <a:rPr lang="en-US"/>
              <a:t>CALCULATETABLE</a:t>
            </a:r>
          </a:p>
          <a:p>
            <a:pPr lvl="1"/>
            <a:r>
              <a:rPr lang="en-US"/>
              <a:t>ALL</a:t>
            </a:r>
          </a:p>
          <a:p>
            <a:pPr lvl="1"/>
            <a:r>
              <a:rPr lang="en-US"/>
              <a:t>ALLSELECTED</a:t>
            </a:r>
          </a:p>
          <a:p>
            <a:pPr lvl="1"/>
            <a:r>
              <a:rPr lang="en-US"/>
              <a:t>ALLEXPECT</a:t>
            </a:r>
          </a:p>
          <a:p>
            <a:pPr lvl="1"/>
            <a:r>
              <a:rPr lang="en-US"/>
              <a:t>EARLIER</a:t>
            </a:r>
          </a:p>
          <a:p>
            <a:pPr lvl="1"/>
            <a:r>
              <a:rPr lang="en-US"/>
              <a:t>ISFILTERED</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777355506"/>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6C6-8873-478F-AE03-EDBEF7D9F74D}"/>
              </a:ext>
            </a:extLst>
          </p:cNvPr>
          <p:cNvSpPr>
            <a:spLocks noGrp="1"/>
          </p:cNvSpPr>
          <p:nvPr>
            <p:ph type="title"/>
          </p:nvPr>
        </p:nvSpPr>
        <p:spPr/>
        <p:txBody>
          <a:bodyPr>
            <a:normAutofit fontScale="90000"/>
          </a:bodyPr>
          <a:lstStyle/>
          <a:p>
            <a:r>
              <a:rPr lang="en-US" dirty="0"/>
              <a:t>Module 4c – Popular DAX Expressions – Filter</a:t>
            </a:r>
          </a:p>
        </p:txBody>
      </p:sp>
      <p:sp>
        <p:nvSpPr>
          <p:cNvPr id="3" name="Text Placeholder 2">
            <a:extLst>
              <a:ext uri="{FF2B5EF4-FFF2-40B4-BE49-F238E27FC236}">
                <a16:creationId xmlns:a16="http://schemas.microsoft.com/office/drawing/2014/main" id="{8E15A96C-B678-458A-BF6A-2B1B5E19920A}"/>
              </a:ext>
            </a:extLst>
          </p:cNvPr>
          <p:cNvSpPr>
            <a:spLocks noGrp="1"/>
          </p:cNvSpPr>
          <p:nvPr>
            <p:ph type="body" sz="quarter" idx="13"/>
          </p:nvPr>
        </p:nvSpPr>
        <p:spPr>
          <a:xfrm>
            <a:off x="104775" y="1028700"/>
            <a:ext cx="10180638" cy="5029200"/>
          </a:xfrm>
        </p:spPr>
        <p:txBody>
          <a:bodyPr>
            <a:normAutofit fontScale="92500" lnSpcReduction="10000"/>
          </a:bodyPr>
          <a:lstStyle/>
          <a:p>
            <a:r>
              <a:rPr lang="en-US" dirty="0"/>
              <a:t>Filter Functions Highlights</a:t>
            </a:r>
          </a:p>
          <a:p>
            <a:pPr lvl="1"/>
            <a:r>
              <a:rPr lang="en-US" dirty="0"/>
              <a:t>CALCULATE</a:t>
            </a:r>
          </a:p>
          <a:p>
            <a:pPr lvl="2"/>
            <a:r>
              <a:rPr lang="en-US" dirty="0"/>
              <a:t>The Super Star</a:t>
            </a:r>
          </a:p>
          <a:p>
            <a:pPr lvl="1"/>
            <a:r>
              <a:rPr lang="en-US" dirty="0"/>
              <a:t>DISTINCT</a:t>
            </a:r>
          </a:p>
          <a:p>
            <a:pPr lvl="2"/>
            <a:r>
              <a:rPr lang="en-US" dirty="0"/>
              <a:t>Returns a table with 1 column of distinct values</a:t>
            </a:r>
          </a:p>
          <a:p>
            <a:pPr lvl="1"/>
            <a:r>
              <a:rPr lang="en-US" dirty="0"/>
              <a:t>FILTER</a:t>
            </a:r>
          </a:p>
          <a:p>
            <a:pPr lvl="2"/>
            <a:r>
              <a:rPr lang="en-US" dirty="0"/>
              <a:t>The other star</a:t>
            </a:r>
          </a:p>
          <a:p>
            <a:pPr lvl="1"/>
            <a:r>
              <a:rPr lang="en-US" dirty="0"/>
              <a:t>RELATED</a:t>
            </a:r>
          </a:p>
          <a:p>
            <a:pPr lvl="2"/>
            <a:r>
              <a:rPr lang="en-US" dirty="0"/>
              <a:t>Get value from another table related to it</a:t>
            </a:r>
          </a:p>
          <a:p>
            <a:pPr lvl="1"/>
            <a:r>
              <a:rPr lang="en-US" dirty="0"/>
              <a:t>USERELATIONSHIP</a:t>
            </a:r>
          </a:p>
          <a:p>
            <a:pPr lvl="2"/>
            <a:r>
              <a:rPr lang="en-US" dirty="0"/>
              <a:t>Activate an inactive relationship</a:t>
            </a:r>
          </a:p>
          <a:p>
            <a:pPr lvl="1"/>
            <a:r>
              <a:rPr lang="en-US" dirty="0"/>
              <a:t>SELECTEDVALUE</a:t>
            </a:r>
          </a:p>
          <a:p>
            <a:pPr lvl="2"/>
            <a:r>
              <a:rPr lang="en-US" dirty="0"/>
              <a:t>Returns a singular value in context of a column name</a:t>
            </a:r>
          </a:p>
          <a:p>
            <a:pPr lvl="1"/>
            <a:r>
              <a:rPr lang="en-US" dirty="0"/>
              <a:t>ISFILTERED</a:t>
            </a:r>
          </a:p>
          <a:p>
            <a:pPr lvl="2"/>
            <a:r>
              <a:rPr lang="en-US" dirty="0"/>
              <a:t>Checks to see if a measure is filtered </a:t>
            </a:r>
          </a:p>
          <a:p>
            <a:pPr lvl="1"/>
            <a:endParaRPr lang="en-US" dirty="0"/>
          </a:p>
        </p:txBody>
      </p:sp>
    </p:spTree>
    <p:extLst>
      <p:ext uri="{BB962C8B-B14F-4D97-AF65-F5344CB8AC3E}">
        <p14:creationId xmlns:p14="http://schemas.microsoft.com/office/powerpoint/2010/main" val="732449906"/>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6C6-8873-478F-AE03-EDBEF7D9F74D}"/>
              </a:ext>
            </a:extLst>
          </p:cNvPr>
          <p:cNvSpPr>
            <a:spLocks noGrp="1"/>
          </p:cNvSpPr>
          <p:nvPr>
            <p:ph type="title"/>
          </p:nvPr>
        </p:nvSpPr>
        <p:spPr/>
        <p:txBody>
          <a:bodyPr>
            <a:normAutofit fontScale="90000"/>
          </a:bodyPr>
          <a:lstStyle/>
          <a:p>
            <a:r>
              <a:rPr lang="en-US" dirty="0"/>
              <a:t>Module 4c – Popular DAX Expressions</a:t>
            </a:r>
          </a:p>
        </p:txBody>
      </p:sp>
      <p:sp>
        <p:nvSpPr>
          <p:cNvPr id="3" name="Text Placeholder 2">
            <a:extLst>
              <a:ext uri="{FF2B5EF4-FFF2-40B4-BE49-F238E27FC236}">
                <a16:creationId xmlns:a16="http://schemas.microsoft.com/office/drawing/2014/main" id="{8E15A96C-B678-458A-BF6A-2B1B5E19920A}"/>
              </a:ext>
            </a:extLst>
          </p:cNvPr>
          <p:cNvSpPr>
            <a:spLocks noGrp="1"/>
          </p:cNvSpPr>
          <p:nvPr>
            <p:ph type="body" sz="quarter" idx="13"/>
          </p:nvPr>
        </p:nvSpPr>
        <p:spPr>
          <a:xfrm>
            <a:off x="6518275" y="1054100"/>
            <a:ext cx="5051425" cy="4292600"/>
          </a:xfrm>
        </p:spPr>
        <p:txBody>
          <a:bodyPr>
            <a:normAutofit/>
          </a:bodyPr>
          <a:lstStyle/>
          <a:p>
            <a:r>
              <a:rPr lang="en-US" dirty="0"/>
              <a:t>Logical Functions</a:t>
            </a:r>
          </a:p>
          <a:p>
            <a:pPr lvl="1"/>
            <a:r>
              <a:rPr lang="en-US" dirty="0"/>
              <a:t>AND</a:t>
            </a:r>
          </a:p>
          <a:p>
            <a:pPr lvl="1"/>
            <a:r>
              <a:rPr lang="en-US" dirty="0"/>
              <a:t>IF</a:t>
            </a:r>
          </a:p>
          <a:p>
            <a:pPr lvl="1"/>
            <a:r>
              <a:rPr lang="en-US" dirty="0"/>
              <a:t>IFERROR</a:t>
            </a:r>
          </a:p>
          <a:p>
            <a:pPr lvl="1"/>
            <a:r>
              <a:rPr lang="en-US" dirty="0"/>
              <a:t>IN</a:t>
            </a:r>
          </a:p>
          <a:p>
            <a:pPr lvl="1"/>
            <a:r>
              <a:rPr lang="en-US" dirty="0"/>
              <a:t>SWITCH</a:t>
            </a:r>
          </a:p>
          <a:p>
            <a:pPr lvl="1"/>
            <a:r>
              <a:rPr lang="en-US" dirty="0"/>
              <a:t>TRUE</a:t>
            </a:r>
          </a:p>
          <a:p>
            <a:pPr marL="0" indent="0">
              <a:buNone/>
            </a:pPr>
            <a:endParaRPr lang="en-US" dirty="0"/>
          </a:p>
        </p:txBody>
      </p:sp>
      <p:sp>
        <p:nvSpPr>
          <p:cNvPr id="4" name="Text Placeholder 2">
            <a:extLst>
              <a:ext uri="{FF2B5EF4-FFF2-40B4-BE49-F238E27FC236}">
                <a16:creationId xmlns:a16="http://schemas.microsoft.com/office/drawing/2014/main" id="{0D9B84E8-6BF2-4A3C-AA30-35528BD589BF}"/>
              </a:ext>
            </a:extLst>
          </p:cNvPr>
          <p:cNvSpPr txBox="1">
            <a:spLocks/>
          </p:cNvSpPr>
          <p:nvPr/>
        </p:nvSpPr>
        <p:spPr>
          <a:xfrm>
            <a:off x="295275" y="1054100"/>
            <a:ext cx="5546725" cy="3975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Information Functions</a:t>
            </a:r>
          </a:p>
          <a:p>
            <a:pPr lvl="1"/>
            <a:r>
              <a:rPr lang="en-US" dirty="0"/>
              <a:t>ISBLANK</a:t>
            </a:r>
          </a:p>
          <a:p>
            <a:pPr lvl="1"/>
            <a:r>
              <a:rPr lang="en-US" dirty="0"/>
              <a:t>LOOKUPVALUE</a:t>
            </a:r>
          </a:p>
          <a:p>
            <a:pPr lvl="1"/>
            <a:r>
              <a:rPr lang="en-US" dirty="0"/>
              <a:t>CONTAINS</a:t>
            </a:r>
          </a:p>
          <a:p>
            <a:pPr lvl="1"/>
            <a:r>
              <a:rPr lang="en-US" dirty="0"/>
              <a:t>ISERROR</a:t>
            </a:r>
          </a:p>
          <a:p>
            <a:pPr lvl="1"/>
            <a:endParaRPr lang="en-US" dirty="0"/>
          </a:p>
          <a:p>
            <a:pPr lvl="1"/>
            <a:endParaRPr lang="en-US" dirty="0"/>
          </a:p>
        </p:txBody>
      </p:sp>
    </p:spTree>
    <p:extLst>
      <p:ext uri="{BB962C8B-B14F-4D97-AF65-F5344CB8AC3E}">
        <p14:creationId xmlns:p14="http://schemas.microsoft.com/office/powerpoint/2010/main" val="64437640"/>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6C6-8873-478F-AE03-EDBEF7D9F74D}"/>
              </a:ext>
            </a:extLst>
          </p:cNvPr>
          <p:cNvSpPr>
            <a:spLocks noGrp="1"/>
          </p:cNvSpPr>
          <p:nvPr>
            <p:ph type="title"/>
          </p:nvPr>
        </p:nvSpPr>
        <p:spPr/>
        <p:txBody>
          <a:bodyPr>
            <a:normAutofit fontScale="90000"/>
          </a:bodyPr>
          <a:lstStyle/>
          <a:p>
            <a:r>
              <a:rPr lang="en-US" dirty="0"/>
              <a:t>Module 4c – Popular DAX Expressions – Info &amp; Logic</a:t>
            </a:r>
          </a:p>
        </p:txBody>
      </p:sp>
      <p:sp>
        <p:nvSpPr>
          <p:cNvPr id="4" name="Text Placeholder 2">
            <a:extLst>
              <a:ext uri="{FF2B5EF4-FFF2-40B4-BE49-F238E27FC236}">
                <a16:creationId xmlns:a16="http://schemas.microsoft.com/office/drawing/2014/main" id="{0D9B84E8-6BF2-4A3C-AA30-35528BD589BF}"/>
              </a:ext>
            </a:extLst>
          </p:cNvPr>
          <p:cNvSpPr txBox="1">
            <a:spLocks/>
          </p:cNvSpPr>
          <p:nvPr/>
        </p:nvSpPr>
        <p:spPr>
          <a:xfrm>
            <a:off x="295275" y="1054100"/>
            <a:ext cx="8988425" cy="4813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Information &amp; Logical Functions Highlights</a:t>
            </a:r>
          </a:p>
          <a:p>
            <a:pPr lvl="1"/>
            <a:r>
              <a:rPr lang="en-US" dirty="0"/>
              <a:t>IN</a:t>
            </a:r>
          </a:p>
          <a:p>
            <a:pPr lvl="2"/>
            <a:r>
              <a:rPr lang="en-US" dirty="0"/>
              <a:t>Returns true for values (multiple types)</a:t>
            </a:r>
          </a:p>
          <a:p>
            <a:pPr lvl="1"/>
            <a:r>
              <a:rPr lang="en-US" dirty="0"/>
              <a:t>ISBLANK</a:t>
            </a:r>
          </a:p>
          <a:p>
            <a:pPr lvl="2"/>
            <a:r>
              <a:rPr lang="en-US" dirty="0"/>
              <a:t>Checks to see if something is Blank </a:t>
            </a:r>
          </a:p>
          <a:p>
            <a:pPr lvl="1"/>
            <a:r>
              <a:rPr lang="en-US" dirty="0"/>
              <a:t>LOOKUPVALUE</a:t>
            </a:r>
          </a:p>
          <a:p>
            <a:pPr lvl="2"/>
            <a:r>
              <a:rPr lang="en-US" dirty="0"/>
              <a:t>Like Excel VLOOKUP or INDEX MATCH</a:t>
            </a:r>
          </a:p>
          <a:p>
            <a:pPr lvl="1"/>
            <a:r>
              <a:rPr lang="en-US" dirty="0"/>
              <a:t>IF</a:t>
            </a:r>
          </a:p>
          <a:p>
            <a:pPr lvl="2"/>
            <a:r>
              <a:rPr lang="en-US" dirty="0"/>
              <a:t>You know</a:t>
            </a:r>
          </a:p>
          <a:p>
            <a:pPr lvl="1"/>
            <a:r>
              <a:rPr lang="en-US" dirty="0"/>
              <a:t>SWITCH</a:t>
            </a:r>
          </a:p>
          <a:p>
            <a:pPr lvl="2"/>
            <a:r>
              <a:rPr lang="en-US" dirty="0"/>
              <a:t>Your multiple IF THEN nested but much more powerful</a:t>
            </a:r>
          </a:p>
          <a:p>
            <a:pPr lvl="1"/>
            <a:r>
              <a:rPr lang="en-US" dirty="0"/>
              <a:t>TRUE</a:t>
            </a:r>
          </a:p>
          <a:p>
            <a:pPr lvl="1"/>
            <a:endParaRPr lang="en-US" dirty="0"/>
          </a:p>
        </p:txBody>
      </p:sp>
    </p:spTree>
    <p:extLst>
      <p:ext uri="{BB962C8B-B14F-4D97-AF65-F5344CB8AC3E}">
        <p14:creationId xmlns:p14="http://schemas.microsoft.com/office/powerpoint/2010/main" val="3498511931"/>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6C6-8873-478F-AE03-EDBEF7D9F74D}"/>
              </a:ext>
            </a:extLst>
          </p:cNvPr>
          <p:cNvSpPr>
            <a:spLocks noGrp="1"/>
          </p:cNvSpPr>
          <p:nvPr>
            <p:ph type="title"/>
          </p:nvPr>
        </p:nvSpPr>
        <p:spPr/>
        <p:txBody>
          <a:bodyPr>
            <a:normAutofit fontScale="90000"/>
          </a:bodyPr>
          <a:lstStyle/>
          <a:p>
            <a:r>
              <a:rPr lang="en-US" dirty="0"/>
              <a:t>Module 4c – Popular DAX Expressions</a:t>
            </a:r>
          </a:p>
        </p:txBody>
      </p:sp>
      <p:sp>
        <p:nvSpPr>
          <p:cNvPr id="3" name="Text Placeholder 2">
            <a:extLst>
              <a:ext uri="{FF2B5EF4-FFF2-40B4-BE49-F238E27FC236}">
                <a16:creationId xmlns:a16="http://schemas.microsoft.com/office/drawing/2014/main" id="{8E15A96C-B678-458A-BF6A-2B1B5E19920A}"/>
              </a:ext>
            </a:extLst>
          </p:cNvPr>
          <p:cNvSpPr>
            <a:spLocks noGrp="1"/>
          </p:cNvSpPr>
          <p:nvPr>
            <p:ph type="body" sz="quarter" idx="13"/>
          </p:nvPr>
        </p:nvSpPr>
        <p:spPr>
          <a:xfrm>
            <a:off x="104775" y="838200"/>
            <a:ext cx="10180638" cy="5435600"/>
          </a:xfrm>
        </p:spPr>
        <p:txBody>
          <a:bodyPr>
            <a:normAutofit/>
          </a:bodyPr>
          <a:lstStyle/>
          <a:p>
            <a:r>
              <a:rPr lang="en-US" dirty="0"/>
              <a:t>Text Functions (Basic)</a:t>
            </a:r>
          </a:p>
          <a:p>
            <a:pPr lvl="1"/>
            <a:r>
              <a:rPr lang="en-US" dirty="0"/>
              <a:t>CONCATENATE</a:t>
            </a:r>
          </a:p>
          <a:p>
            <a:pPr lvl="1"/>
            <a:r>
              <a:rPr lang="en-US" dirty="0"/>
              <a:t>FIND</a:t>
            </a:r>
          </a:p>
          <a:p>
            <a:pPr lvl="1"/>
            <a:r>
              <a:rPr lang="en-US" dirty="0"/>
              <a:t>FORMAT</a:t>
            </a:r>
          </a:p>
          <a:p>
            <a:pPr lvl="1"/>
            <a:r>
              <a:rPr lang="en-US" dirty="0"/>
              <a:t>LEFT</a:t>
            </a:r>
          </a:p>
          <a:p>
            <a:pPr lvl="1"/>
            <a:r>
              <a:rPr lang="en-US" dirty="0"/>
              <a:t>LEN</a:t>
            </a:r>
          </a:p>
          <a:p>
            <a:pPr lvl="1"/>
            <a:r>
              <a:rPr lang="en-US" dirty="0"/>
              <a:t>MID</a:t>
            </a:r>
          </a:p>
          <a:p>
            <a:pPr lvl="1"/>
            <a:r>
              <a:rPr lang="en-US" dirty="0"/>
              <a:t>RIGHT</a:t>
            </a:r>
          </a:p>
          <a:p>
            <a:pPr lvl="1"/>
            <a:r>
              <a:rPr lang="en-US" dirty="0"/>
              <a:t>SEARCH</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4191351033"/>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6C6-8873-478F-AE03-EDBEF7D9F74D}"/>
              </a:ext>
            </a:extLst>
          </p:cNvPr>
          <p:cNvSpPr>
            <a:spLocks noGrp="1"/>
          </p:cNvSpPr>
          <p:nvPr>
            <p:ph type="title"/>
          </p:nvPr>
        </p:nvSpPr>
        <p:spPr/>
        <p:txBody>
          <a:bodyPr>
            <a:normAutofit fontScale="90000"/>
          </a:bodyPr>
          <a:lstStyle/>
          <a:p>
            <a:r>
              <a:rPr lang="en-US" dirty="0"/>
              <a:t>Module 4c – Popular DAX Expressions</a:t>
            </a:r>
          </a:p>
        </p:txBody>
      </p:sp>
      <p:sp>
        <p:nvSpPr>
          <p:cNvPr id="3" name="Text Placeholder 2">
            <a:extLst>
              <a:ext uri="{FF2B5EF4-FFF2-40B4-BE49-F238E27FC236}">
                <a16:creationId xmlns:a16="http://schemas.microsoft.com/office/drawing/2014/main" id="{8E15A96C-B678-458A-BF6A-2B1B5E19920A}"/>
              </a:ext>
            </a:extLst>
          </p:cNvPr>
          <p:cNvSpPr>
            <a:spLocks noGrp="1"/>
          </p:cNvSpPr>
          <p:nvPr>
            <p:ph type="body" sz="quarter" idx="13"/>
          </p:nvPr>
        </p:nvSpPr>
        <p:spPr>
          <a:xfrm>
            <a:off x="104775" y="838200"/>
            <a:ext cx="4645025" cy="5575300"/>
          </a:xfrm>
        </p:spPr>
        <p:txBody>
          <a:bodyPr>
            <a:normAutofit/>
          </a:bodyPr>
          <a:lstStyle/>
          <a:p>
            <a:r>
              <a:rPr lang="en-US" dirty="0"/>
              <a:t>Date and Time</a:t>
            </a:r>
          </a:p>
          <a:p>
            <a:pPr lvl="1"/>
            <a:r>
              <a:rPr lang="en-US" dirty="0"/>
              <a:t>CALENDAR</a:t>
            </a:r>
          </a:p>
          <a:p>
            <a:pPr lvl="1"/>
            <a:r>
              <a:rPr lang="en-US" dirty="0"/>
              <a:t>DATE</a:t>
            </a:r>
          </a:p>
          <a:p>
            <a:pPr lvl="1"/>
            <a:r>
              <a:rPr lang="en-US" dirty="0"/>
              <a:t>DAY</a:t>
            </a:r>
          </a:p>
          <a:p>
            <a:pPr lvl="1"/>
            <a:r>
              <a:rPr lang="en-US" dirty="0"/>
              <a:t>EDATE</a:t>
            </a:r>
          </a:p>
          <a:p>
            <a:pPr lvl="1"/>
            <a:r>
              <a:rPr lang="en-US" dirty="0"/>
              <a:t>HOUR</a:t>
            </a:r>
          </a:p>
          <a:p>
            <a:pPr lvl="1"/>
            <a:r>
              <a:rPr lang="en-US" dirty="0"/>
              <a:t>MINUTE</a:t>
            </a:r>
          </a:p>
          <a:p>
            <a:pPr lvl="1"/>
            <a:r>
              <a:rPr lang="en-US" dirty="0"/>
              <a:t>MONTH</a:t>
            </a:r>
          </a:p>
          <a:p>
            <a:pPr lvl="1"/>
            <a:r>
              <a:rPr lang="en-US" dirty="0"/>
              <a:t>NOW</a:t>
            </a:r>
          </a:p>
          <a:p>
            <a:pPr lvl="1"/>
            <a:r>
              <a:rPr lang="en-US" dirty="0"/>
              <a:t>TODAY</a:t>
            </a:r>
          </a:p>
          <a:p>
            <a:pPr lvl="1"/>
            <a:r>
              <a:rPr lang="en-US" dirty="0"/>
              <a:t>WEEKDAY</a:t>
            </a:r>
          </a:p>
          <a:p>
            <a:pPr lvl="1"/>
            <a:r>
              <a:rPr lang="en-US" dirty="0"/>
              <a:t>YEAR</a:t>
            </a:r>
          </a:p>
          <a:p>
            <a:pPr lvl="1"/>
            <a:r>
              <a:rPr lang="en-US" dirty="0"/>
              <a:t>DATEDIFF</a:t>
            </a:r>
          </a:p>
          <a:p>
            <a:pPr lvl="1"/>
            <a:endParaRPr lang="en-US" dirty="0"/>
          </a:p>
          <a:p>
            <a:pPr lvl="1"/>
            <a:endParaRPr lang="en-US" dirty="0"/>
          </a:p>
          <a:p>
            <a:pPr lvl="1"/>
            <a:endParaRPr lang="en-US" dirty="0"/>
          </a:p>
        </p:txBody>
      </p:sp>
      <p:sp>
        <p:nvSpPr>
          <p:cNvPr id="4" name="Text Placeholder 2">
            <a:extLst>
              <a:ext uri="{FF2B5EF4-FFF2-40B4-BE49-F238E27FC236}">
                <a16:creationId xmlns:a16="http://schemas.microsoft.com/office/drawing/2014/main" id="{98AECB3E-96AA-49E4-84C5-04C036426009}"/>
              </a:ext>
            </a:extLst>
          </p:cNvPr>
          <p:cNvSpPr txBox="1">
            <a:spLocks/>
          </p:cNvSpPr>
          <p:nvPr/>
        </p:nvSpPr>
        <p:spPr>
          <a:xfrm>
            <a:off x="5717017" y="805968"/>
            <a:ext cx="6106683" cy="5575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Time Intelligence (Basic)</a:t>
            </a:r>
          </a:p>
          <a:p>
            <a:pPr lvl="1"/>
            <a:r>
              <a:rPr lang="en-US" dirty="0"/>
              <a:t>DATESMTD</a:t>
            </a:r>
          </a:p>
          <a:p>
            <a:pPr lvl="1"/>
            <a:r>
              <a:rPr lang="en-US" dirty="0"/>
              <a:t>DATESQTD</a:t>
            </a:r>
          </a:p>
          <a:p>
            <a:pPr lvl="1"/>
            <a:r>
              <a:rPr lang="en-US" dirty="0"/>
              <a:t>DATESYTD</a:t>
            </a:r>
          </a:p>
          <a:p>
            <a:pPr lvl="1"/>
            <a:r>
              <a:rPr lang="en-US" dirty="0"/>
              <a:t>LASTDATE</a:t>
            </a:r>
          </a:p>
          <a:p>
            <a:pPr lvl="1"/>
            <a:r>
              <a:rPr lang="en-US" dirty="0"/>
              <a:t>LASTNONBLANK</a:t>
            </a:r>
          </a:p>
          <a:p>
            <a:pPr lvl="1"/>
            <a:r>
              <a:rPr lang="en-US" dirty="0"/>
              <a:t>TOTALMTD</a:t>
            </a:r>
          </a:p>
          <a:p>
            <a:pPr lvl="1"/>
            <a:r>
              <a:rPr lang="en-US" dirty="0"/>
              <a:t>TOTALQTD</a:t>
            </a:r>
          </a:p>
          <a:p>
            <a:pPr lvl="1"/>
            <a:r>
              <a:rPr lang="en-US" dirty="0"/>
              <a:t>TOTALYTD</a:t>
            </a:r>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1633958444"/>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6C6-8873-478F-AE03-EDBEF7D9F74D}"/>
              </a:ext>
            </a:extLst>
          </p:cNvPr>
          <p:cNvSpPr>
            <a:spLocks noGrp="1"/>
          </p:cNvSpPr>
          <p:nvPr>
            <p:ph type="title"/>
          </p:nvPr>
        </p:nvSpPr>
        <p:spPr/>
        <p:txBody>
          <a:bodyPr>
            <a:normAutofit fontScale="90000"/>
          </a:bodyPr>
          <a:lstStyle/>
          <a:p>
            <a:r>
              <a:rPr lang="en-US" dirty="0"/>
              <a:t>Module 4c – Popular DAX Expressions</a:t>
            </a:r>
          </a:p>
        </p:txBody>
      </p:sp>
      <p:sp>
        <p:nvSpPr>
          <p:cNvPr id="4" name="Text Placeholder 2">
            <a:extLst>
              <a:ext uri="{FF2B5EF4-FFF2-40B4-BE49-F238E27FC236}">
                <a16:creationId xmlns:a16="http://schemas.microsoft.com/office/drawing/2014/main" id="{98AECB3E-96AA-49E4-84C5-04C036426009}"/>
              </a:ext>
            </a:extLst>
          </p:cNvPr>
          <p:cNvSpPr txBox="1">
            <a:spLocks/>
          </p:cNvSpPr>
          <p:nvPr/>
        </p:nvSpPr>
        <p:spPr>
          <a:xfrm>
            <a:off x="598917" y="831368"/>
            <a:ext cx="6106683" cy="5575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Time Intelligence (Advanced)</a:t>
            </a:r>
          </a:p>
          <a:p>
            <a:pPr lvl="1"/>
            <a:r>
              <a:rPr lang="en-US" dirty="0"/>
              <a:t>DATEADD</a:t>
            </a:r>
          </a:p>
          <a:p>
            <a:pPr lvl="1"/>
            <a:r>
              <a:rPr lang="en-US" dirty="0"/>
              <a:t>DATESBETWEEN</a:t>
            </a:r>
          </a:p>
          <a:p>
            <a:pPr lvl="1"/>
            <a:r>
              <a:rPr lang="en-US" dirty="0"/>
              <a:t>DATESINPERIOD</a:t>
            </a:r>
          </a:p>
          <a:p>
            <a:pPr lvl="1"/>
            <a:r>
              <a:rPr lang="en-US" dirty="0"/>
              <a:t>PARALLELPERIOD</a:t>
            </a:r>
          </a:p>
          <a:p>
            <a:pPr lvl="1"/>
            <a:r>
              <a:rPr lang="en-US" dirty="0"/>
              <a:t>PREVIOUSYEAR</a:t>
            </a:r>
          </a:p>
          <a:p>
            <a:pPr lvl="1"/>
            <a:r>
              <a:rPr lang="en-US" dirty="0"/>
              <a:t>SAMEPERIODLASTYEAR</a:t>
            </a:r>
          </a:p>
          <a:p>
            <a:pPr lvl="1"/>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530333168"/>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6C6-8873-478F-AE03-EDBEF7D9F74D}"/>
              </a:ext>
            </a:extLst>
          </p:cNvPr>
          <p:cNvSpPr>
            <a:spLocks noGrp="1"/>
          </p:cNvSpPr>
          <p:nvPr>
            <p:ph type="title"/>
          </p:nvPr>
        </p:nvSpPr>
        <p:spPr/>
        <p:txBody>
          <a:bodyPr>
            <a:normAutofit fontScale="90000"/>
          </a:bodyPr>
          <a:lstStyle/>
          <a:p>
            <a:r>
              <a:rPr lang="en-US" dirty="0"/>
              <a:t>Module 4c – Popular DAX Expressions - Date</a:t>
            </a:r>
          </a:p>
        </p:txBody>
      </p:sp>
      <p:sp>
        <p:nvSpPr>
          <p:cNvPr id="4" name="Text Placeholder 2">
            <a:extLst>
              <a:ext uri="{FF2B5EF4-FFF2-40B4-BE49-F238E27FC236}">
                <a16:creationId xmlns:a16="http://schemas.microsoft.com/office/drawing/2014/main" id="{98AECB3E-96AA-49E4-84C5-04C036426009}"/>
              </a:ext>
            </a:extLst>
          </p:cNvPr>
          <p:cNvSpPr txBox="1">
            <a:spLocks/>
          </p:cNvSpPr>
          <p:nvPr/>
        </p:nvSpPr>
        <p:spPr>
          <a:xfrm>
            <a:off x="598917" y="831368"/>
            <a:ext cx="6106683" cy="5575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Date &amp; Time Intelligence Highlights</a:t>
            </a:r>
          </a:p>
          <a:p>
            <a:pPr lvl="1"/>
            <a:r>
              <a:rPr lang="en-US" dirty="0"/>
              <a:t>DATEADD</a:t>
            </a:r>
          </a:p>
          <a:p>
            <a:pPr lvl="1"/>
            <a:r>
              <a:rPr lang="en-US" dirty="0"/>
              <a:t>DATESBETWEEN</a:t>
            </a:r>
          </a:p>
          <a:p>
            <a:pPr lvl="1"/>
            <a:r>
              <a:rPr lang="en-US" dirty="0"/>
              <a:t>DATESINPERIOD</a:t>
            </a:r>
          </a:p>
          <a:p>
            <a:pPr lvl="1"/>
            <a:r>
              <a:rPr lang="en-US" dirty="0"/>
              <a:t>SAMEPERIODLASTYEAR</a:t>
            </a:r>
          </a:p>
          <a:p>
            <a:pPr lvl="1"/>
            <a:r>
              <a:rPr lang="en-US" dirty="0"/>
              <a:t>DATESMTD, DATESYTD</a:t>
            </a:r>
          </a:p>
          <a:p>
            <a:pPr lvl="1"/>
            <a:r>
              <a:rPr lang="en-US" dirty="0"/>
              <a:t>DATE</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877241450"/>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2F40-C90D-418C-B361-12DDC5805FBF}"/>
              </a:ext>
            </a:extLst>
          </p:cNvPr>
          <p:cNvSpPr>
            <a:spLocks noGrp="1"/>
          </p:cNvSpPr>
          <p:nvPr>
            <p:ph type="title"/>
          </p:nvPr>
        </p:nvSpPr>
        <p:spPr>
          <a:xfrm>
            <a:off x="269239" y="2084172"/>
            <a:ext cx="11653523" cy="1993174"/>
          </a:xfrm>
        </p:spPr>
        <p:txBody>
          <a:bodyPr/>
          <a:lstStyle/>
          <a:p>
            <a:r>
              <a:rPr lang="en-US" b="1" dirty="0">
                <a:solidFill>
                  <a:schemeClr val="bg1"/>
                </a:solidFill>
                <a:latin typeface="Segoe Pro Display" panose="020B0502040504020203" pitchFamily="34" charset="0"/>
              </a:rPr>
              <a:t>Recap &amp; DAX Concepts </a:t>
            </a:r>
            <a:br>
              <a:rPr lang="en-US" b="1" dirty="0">
                <a:solidFill>
                  <a:schemeClr val="bg1"/>
                </a:solidFill>
                <a:latin typeface="Segoe Pro Display" panose="020B0502040504020203" pitchFamily="34" charset="0"/>
              </a:rPr>
            </a:br>
            <a:r>
              <a:rPr lang="en-US" sz="6000" b="1" dirty="0">
                <a:solidFill>
                  <a:schemeClr val="bg1"/>
                </a:solidFill>
                <a:latin typeface="Segoe Pro Display" panose="020B0502040504020203" pitchFamily="34" charset="0"/>
              </a:rPr>
              <a:t>Module 4a</a:t>
            </a:r>
            <a:endParaRPr lang="en-US" b="1" dirty="0">
              <a:solidFill>
                <a:schemeClr val="bg1"/>
              </a:solidFill>
              <a:latin typeface="Segoe Pro Display" panose="020B0502040504020203" pitchFamily="34" charset="0"/>
            </a:endParaRPr>
          </a:p>
        </p:txBody>
      </p:sp>
    </p:spTree>
    <p:extLst>
      <p:ext uri="{BB962C8B-B14F-4D97-AF65-F5344CB8AC3E}">
        <p14:creationId xmlns:p14="http://schemas.microsoft.com/office/powerpoint/2010/main" val="343299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3130088"/>
          </a:xfrm>
        </p:spPr>
        <p:txBody>
          <a:bodyPr/>
          <a:lstStyle/>
          <a:p>
            <a:r>
              <a:rPr lang="en-US" sz="6600" b="1" dirty="0">
                <a:solidFill>
                  <a:schemeClr val="tx1"/>
                </a:solidFill>
              </a:rPr>
              <a:t>Module 4</a:t>
            </a:r>
            <a:br>
              <a:rPr lang="en-US" sz="6600" b="1" dirty="0">
                <a:solidFill>
                  <a:schemeClr val="tx1"/>
                </a:solidFill>
              </a:rPr>
            </a:br>
            <a:r>
              <a:rPr lang="en-US" sz="6600" b="1" dirty="0">
                <a:solidFill>
                  <a:schemeClr val="tx1"/>
                </a:solidFill>
              </a:rPr>
              <a:t>DAX Evaluation Contexts </a:t>
            </a:r>
          </a:p>
          <a:p>
            <a:endParaRPr lang="en-US" sz="6600" b="1" i="1" dirty="0">
              <a:solidFill>
                <a:schemeClr val="tx1"/>
              </a:solidFill>
            </a:endParaRPr>
          </a:p>
        </p:txBody>
      </p:sp>
    </p:spTree>
    <p:extLst>
      <p:ext uri="{BB962C8B-B14F-4D97-AF65-F5344CB8AC3E}">
        <p14:creationId xmlns:p14="http://schemas.microsoft.com/office/powerpoint/2010/main" val="90303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3213187"/>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that there are different kinds of evaluation contexts and be able to explain what different contexts are in play</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Be able to use iterator functions and CALCULATE to create sophisticated measures</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18635489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4"/>
          <p:cNvSpPr/>
          <p:nvPr/>
        </p:nvSpPr>
        <p:spPr bwMode="auto">
          <a:xfrm>
            <a:off x="2499639" y="5720717"/>
            <a:ext cx="8026424"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Columns and Measures</a:t>
            </a:r>
          </a:p>
        </p:txBody>
      </p:sp>
      <p:sp>
        <p:nvSpPr>
          <p:cNvPr id="11" name="Rectangle 10"/>
          <p:cNvSpPr/>
          <p:nvPr/>
        </p:nvSpPr>
        <p:spPr bwMode="auto">
          <a:xfrm>
            <a:off x="3642014" y="3576227"/>
            <a:ext cx="574167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a:t>
            </a:r>
          </a:p>
        </p:txBody>
      </p:sp>
      <p:sp>
        <p:nvSpPr>
          <p:cNvPr id="13" name="Rectangle 12"/>
          <p:cNvSpPr/>
          <p:nvPr/>
        </p:nvSpPr>
        <p:spPr bwMode="auto">
          <a:xfrm>
            <a:off x="4824124" y="1431737"/>
            <a:ext cx="3377455"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Evaluation Contexts</a:t>
            </a:r>
          </a:p>
        </p:txBody>
      </p:sp>
      <p:sp>
        <p:nvSpPr>
          <p:cNvPr id="15" name="Title 1"/>
          <p:cNvSpPr>
            <a:spLocks noGrp="1"/>
          </p:cNvSpPr>
          <p:nvPr>
            <p:ph type="title"/>
          </p:nvPr>
        </p:nvSpPr>
        <p:spPr>
          <a:xfrm>
            <a:off x="112735" y="801365"/>
            <a:ext cx="11655840" cy="524527"/>
          </a:xfrm>
        </p:spPr>
        <p:txBody>
          <a:bodyPr vert="horz" wrap="square" lIns="146304" tIns="91440" rIns="146304" bIns="91440" rtlCol="0" anchor="t">
            <a:noAutofit/>
          </a:bodyPr>
          <a:lstStyle/>
          <a:p>
            <a:r>
              <a:rPr lang="en-US" sz="2800" b="1" dirty="0">
                <a:latin typeface="+mn-lt"/>
              </a:rPr>
              <a:t>PATH to DAX Expertise</a:t>
            </a:r>
          </a:p>
        </p:txBody>
      </p:sp>
    </p:spTree>
    <p:extLst>
      <p:ext uri="{BB962C8B-B14F-4D97-AF65-F5344CB8AC3E}">
        <p14:creationId xmlns:p14="http://schemas.microsoft.com/office/powerpoint/2010/main" val="268383510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Evaluation Context</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267500" y="1912953"/>
            <a:ext cx="9190914" cy="424732"/>
          </a:xfrm>
          <a:prstGeom prst="rect">
            <a:avLst/>
          </a:prstGeom>
        </p:spPr>
        <p:txBody>
          <a:bodyPr wrap="none">
            <a:spAutoFit/>
          </a:bodyPr>
          <a:lstStyle/>
          <a:p>
            <a:pPr>
              <a:lnSpc>
                <a:spcPct val="90000"/>
              </a:lnSpc>
              <a:spcAft>
                <a:spcPts val="600"/>
              </a:spcAft>
            </a:pPr>
            <a:r>
              <a:rPr lang="en-US" sz="2400" b="1" dirty="0">
                <a:solidFill>
                  <a:srgbClr val="00B0F0"/>
                </a:solidFill>
              </a:rPr>
              <a:t>There are two contexts under which calculations are evaluated</a:t>
            </a:r>
            <a:endParaRPr lang="en-US" sz="2400" b="1" dirty="0">
              <a:gradFill>
                <a:gsLst>
                  <a:gs pos="2917">
                    <a:schemeClr val="tx1"/>
                  </a:gs>
                  <a:gs pos="30000">
                    <a:schemeClr val="tx1"/>
                  </a:gs>
                </a:gsLst>
                <a:lin ang="5400000" scaled="0"/>
              </a:gradFill>
            </a:endParaRPr>
          </a:p>
        </p:txBody>
      </p:sp>
      <p:sp>
        <p:nvSpPr>
          <p:cNvPr id="10" name="Rectangle 9"/>
          <p:cNvSpPr/>
          <p:nvPr/>
        </p:nvSpPr>
        <p:spPr bwMode="auto">
          <a:xfrm>
            <a:off x="1993900" y="2629640"/>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Row Context</a:t>
            </a:r>
          </a:p>
        </p:txBody>
      </p:sp>
      <p:sp>
        <p:nvSpPr>
          <p:cNvPr id="13" name="Rectangle 12"/>
          <p:cNvSpPr/>
          <p:nvPr/>
        </p:nvSpPr>
        <p:spPr bwMode="auto">
          <a:xfrm>
            <a:off x="7216704" y="2629640"/>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Filter Context</a:t>
            </a:r>
          </a:p>
        </p:txBody>
      </p:sp>
    </p:spTree>
    <p:extLst>
      <p:ext uri="{BB962C8B-B14F-4D97-AF65-F5344CB8AC3E}">
        <p14:creationId xmlns:p14="http://schemas.microsoft.com/office/powerpoint/2010/main" val="306348786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355041" y="3341271"/>
            <a:ext cx="3746971" cy="1457155"/>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Row context in Calculated Column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10" name="Rectangle 9"/>
          <p:cNvSpPr/>
          <p:nvPr/>
        </p:nvSpPr>
        <p:spPr bwMode="auto">
          <a:xfrm>
            <a:off x="316941" y="3501081"/>
            <a:ext cx="4572000" cy="27368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Curved Left Arrow 21"/>
          <p:cNvSpPr/>
          <p:nvPr/>
        </p:nvSpPr>
        <p:spPr bwMode="auto">
          <a:xfrm>
            <a:off x="4927041" y="3636909"/>
            <a:ext cx="297117" cy="351914"/>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316941" y="3736469"/>
            <a:ext cx="4572000" cy="24209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a:xfrm>
            <a:off x="5713970" y="3341271"/>
            <a:ext cx="6046230" cy="1908215"/>
          </a:xfrm>
          <a:prstGeom prst="rect">
            <a:avLst/>
          </a:prstGeom>
        </p:spPr>
        <p:txBody>
          <a:bodyPr wrap="square">
            <a:spAutoFit/>
          </a:bodyPr>
          <a:lstStyle/>
          <a:p>
            <a:pPr marL="342900" lvl="0" indent="-342900">
              <a:lnSpc>
                <a:spcPct val="90000"/>
              </a:lnSpc>
              <a:spcAft>
                <a:spcPts val="600"/>
              </a:spcAft>
              <a:buFont typeface="Arial" panose="020B0604020202020204" pitchFamily="34" charset="0"/>
              <a:buChar char="•"/>
            </a:pPr>
            <a:r>
              <a:rPr lang="en-US" sz="2400" dirty="0">
                <a:gradFill>
                  <a:gsLst>
                    <a:gs pos="2917">
                      <a:srgbClr val="505050"/>
                    </a:gs>
                    <a:gs pos="30000">
                      <a:srgbClr val="505050"/>
                    </a:gs>
                  </a:gsLst>
                  <a:lin ang="5400000" scaled="0"/>
                </a:gradFill>
              </a:rPr>
              <a:t>Formula is evaluated row by row</a:t>
            </a:r>
          </a:p>
          <a:p>
            <a:pPr marL="342900" lvl="0" indent="-342900">
              <a:lnSpc>
                <a:spcPct val="90000"/>
              </a:lnSpc>
              <a:spcAft>
                <a:spcPts val="600"/>
              </a:spcAft>
              <a:buFont typeface="Arial" panose="020B0604020202020204" pitchFamily="34" charset="0"/>
              <a:buChar char="•"/>
            </a:pPr>
            <a:endParaRPr lang="en-US" sz="2400" dirty="0">
              <a:gradFill>
                <a:gsLst>
                  <a:gs pos="2917">
                    <a:srgbClr val="505050"/>
                  </a:gs>
                  <a:gs pos="30000">
                    <a:srgbClr val="505050"/>
                  </a:gs>
                </a:gsLst>
                <a:lin ang="5400000" scaled="0"/>
              </a:gradFill>
            </a:endParaRPr>
          </a:p>
          <a:p>
            <a:pPr marL="342900" lvl="0" indent="-342900">
              <a:lnSpc>
                <a:spcPct val="90000"/>
              </a:lnSpc>
              <a:spcAft>
                <a:spcPts val="600"/>
              </a:spcAft>
              <a:buFont typeface="Arial" panose="020B0604020202020204" pitchFamily="34" charset="0"/>
              <a:buChar char="•"/>
            </a:pPr>
            <a:r>
              <a:rPr lang="en-US" sz="2400" dirty="0">
                <a:gradFill>
                  <a:gsLst>
                    <a:gs pos="2917">
                      <a:srgbClr val="505050"/>
                    </a:gs>
                    <a:gs pos="30000">
                      <a:srgbClr val="505050"/>
                    </a:gs>
                  </a:gsLst>
                  <a:lin ang="5400000" scaled="0"/>
                </a:gradFill>
              </a:rPr>
              <a:t>The context under which formula is evaluated for each row is called “Row Context”</a:t>
            </a:r>
            <a:endParaRPr lang="en-US" sz="2400" b="1" dirty="0">
              <a:solidFill>
                <a:srgbClr val="00B0F0"/>
              </a:solidFill>
            </a:endParaRPr>
          </a:p>
        </p:txBody>
      </p:sp>
      <p:sp>
        <p:nvSpPr>
          <p:cNvPr id="20" name="Rectangle 19"/>
          <p:cNvSpPr/>
          <p:nvPr/>
        </p:nvSpPr>
        <p:spPr>
          <a:xfrm>
            <a:off x="355042" y="1966045"/>
            <a:ext cx="7136569" cy="369332"/>
          </a:xfrm>
          <a:prstGeom prst="rect">
            <a:avLst/>
          </a:prstGeom>
        </p:spPr>
        <p:txBody>
          <a:bodyPr wrap="none">
            <a:spAutoFit/>
          </a:bodyPr>
          <a:lstStyle/>
          <a:p>
            <a:r>
              <a:rPr lang="en-US" b="1" dirty="0">
                <a:solidFill>
                  <a:srgbClr val="00B0F0"/>
                </a:solidFill>
              </a:rPr>
              <a:t>Sales[COGS] = RELATED(ProductDim[Unit Cost]) * Sales[Units]</a:t>
            </a:r>
          </a:p>
        </p:txBody>
      </p:sp>
      <p:sp>
        <p:nvSpPr>
          <p:cNvPr id="12" name="Rectangle 11"/>
          <p:cNvSpPr/>
          <p:nvPr/>
        </p:nvSpPr>
        <p:spPr>
          <a:xfrm>
            <a:off x="165023" y="6387895"/>
            <a:ext cx="11860793" cy="341632"/>
          </a:xfrm>
          <a:prstGeom prst="rect">
            <a:avLst/>
          </a:prstGeom>
          <a:solidFill>
            <a:schemeClr val="bg1"/>
          </a:solidFill>
        </p:spPr>
        <p:txBody>
          <a:bodyPr wrap="square">
            <a:spAutoFit/>
          </a:bodyPr>
          <a:lstStyle/>
          <a:p>
            <a:pPr>
              <a:lnSpc>
                <a:spcPct val="90000"/>
              </a:lnSpc>
              <a:spcAft>
                <a:spcPts val="600"/>
              </a:spcAft>
            </a:pPr>
            <a:r>
              <a:rPr lang="en-US" b="1" dirty="0">
                <a:gradFill>
                  <a:gsLst>
                    <a:gs pos="2917">
                      <a:schemeClr val="tx1"/>
                    </a:gs>
                    <a:gs pos="30000">
                      <a:schemeClr val="tx1"/>
                    </a:gs>
                  </a:gsLst>
                  <a:lin ang="5400000" scaled="0"/>
                </a:gradFill>
              </a:rPr>
              <a:t>Pro Tip:</a:t>
            </a:r>
            <a:r>
              <a:rPr lang="en-US" dirty="0">
                <a:gradFill>
                  <a:gsLst>
                    <a:gs pos="2917">
                      <a:schemeClr val="tx1"/>
                    </a:gs>
                    <a:gs pos="30000">
                      <a:schemeClr val="tx1"/>
                    </a:gs>
                  </a:gsLst>
                  <a:lin ang="5400000" scaled="0"/>
                </a:gradFill>
              </a:rPr>
              <a:t> To accumulate up from Fact to Dimension, use </a:t>
            </a:r>
            <a:r>
              <a:rPr lang="en-US" b="1" dirty="0">
                <a:gradFill>
                  <a:gsLst>
                    <a:gs pos="2917">
                      <a:schemeClr val="tx1"/>
                    </a:gs>
                    <a:gs pos="30000">
                      <a:schemeClr val="tx1"/>
                    </a:gs>
                  </a:gsLst>
                  <a:lin ang="5400000" scaled="0"/>
                </a:gradFill>
              </a:rPr>
              <a:t>RELATEDTABLE()</a:t>
            </a:r>
          </a:p>
        </p:txBody>
      </p:sp>
    </p:spTree>
    <p:extLst>
      <p:ext uri="{BB962C8B-B14F-4D97-AF65-F5344CB8AC3E}">
        <p14:creationId xmlns:p14="http://schemas.microsoft.com/office/powerpoint/2010/main" val="404072271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Evaluation Context</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267500" y="1912953"/>
            <a:ext cx="11861517" cy="424732"/>
          </a:xfrm>
          <a:prstGeom prst="rect">
            <a:avLst/>
          </a:prstGeom>
        </p:spPr>
        <p:txBody>
          <a:bodyPr wrap="none">
            <a:spAutoFit/>
          </a:bodyPr>
          <a:lstStyle/>
          <a:p>
            <a:pPr>
              <a:lnSpc>
                <a:spcPct val="90000"/>
              </a:lnSpc>
              <a:spcAft>
                <a:spcPts val="600"/>
              </a:spcAft>
            </a:pPr>
            <a:r>
              <a:rPr lang="en-US" sz="2400" b="1" dirty="0">
                <a:solidFill>
                  <a:srgbClr val="00B0F0"/>
                </a:solidFill>
              </a:rPr>
              <a:t>Both Calculated Columns and Measures are always evaluated under two contexts</a:t>
            </a:r>
            <a:endParaRPr lang="en-US" sz="2400" b="1" dirty="0">
              <a:gradFill>
                <a:gsLst>
                  <a:gs pos="2917">
                    <a:schemeClr val="tx1"/>
                  </a:gs>
                  <a:gs pos="30000">
                    <a:schemeClr val="tx1"/>
                  </a:gs>
                </a:gsLst>
                <a:lin ang="5400000" scaled="0"/>
              </a:gradFill>
            </a:endParaRPr>
          </a:p>
        </p:txBody>
      </p:sp>
      <p:sp>
        <p:nvSpPr>
          <p:cNvPr id="10" name="Rectangle 9"/>
          <p:cNvSpPr/>
          <p:nvPr/>
        </p:nvSpPr>
        <p:spPr bwMode="auto">
          <a:xfrm>
            <a:off x="1993900" y="2629640"/>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Row Context</a:t>
            </a:r>
          </a:p>
        </p:txBody>
      </p:sp>
      <p:sp>
        <p:nvSpPr>
          <p:cNvPr id="13" name="Rectangle 12"/>
          <p:cNvSpPr/>
          <p:nvPr/>
        </p:nvSpPr>
        <p:spPr bwMode="auto">
          <a:xfrm>
            <a:off x="7216704" y="2629640"/>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Filter Context</a:t>
            </a:r>
          </a:p>
        </p:txBody>
      </p:sp>
    </p:spTree>
    <p:extLst>
      <p:ext uri="{BB962C8B-B14F-4D97-AF65-F5344CB8AC3E}">
        <p14:creationId xmlns:p14="http://schemas.microsoft.com/office/powerpoint/2010/main" val="240039283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in Measures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pic>
        <p:nvPicPr>
          <p:cNvPr id="9" name="Picture 8"/>
          <p:cNvPicPr>
            <a:picLocks noChangeAspect="1"/>
          </p:cNvPicPr>
          <p:nvPr/>
        </p:nvPicPr>
        <p:blipFill>
          <a:blip r:embed="rId4"/>
          <a:stretch>
            <a:fillRect/>
          </a:stretch>
        </p:blipFill>
        <p:spPr>
          <a:xfrm>
            <a:off x="421146" y="3198215"/>
            <a:ext cx="8200034" cy="3091816"/>
          </a:xfrm>
          <a:prstGeom prst="rect">
            <a:avLst/>
          </a:prstGeom>
          <a:ln w="38100">
            <a:noFill/>
          </a:ln>
        </p:spPr>
      </p:pic>
      <p:sp>
        <p:nvSpPr>
          <p:cNvPr id="18" name="Rectangle 17"/>
          <p:cNvSpPr/>
          <p:nvPr/>
        </p:nvSpPr>
        <p:spPr bwMode="auto">
          <a:xfrm>
            <a:off x="1960594" y="6004142"/>
            <a:ext cx="584346"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2706840" y="3490823"/>
            <a:ext cx="1204711" cy="26431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2706840" y="6004142"/>
            <a:ext cx="1204711"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661207" y="4908489"/>
            <a:ext cx="584346"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a:xfrm>
            <a:off x="421146" y="1975873"/>
            <a:ext cx="8200034" cy="369332"/>
          </a:xfrm>
          <a:prstGeom prst="rect">
            <a:avLst/>
          </a:prstGeom>
        </p:spPr>
        <p:txBody>
          <a:bodyPr wrap="square">
            <a:spAutoFit/>
          </a:bodyPr>
          <a:lstStyle/>
          <a:p>
            <a:r>
              <a:rPr lang="en-US" b="1" dirty="0">
                <a:solidFill>
                  <a:srgbClr val="00B0F0"/>
                </a:solidFill>
              </a:rPr>
              <a:t>[Total Sales] = SUM(Sales[Sales Amount])</a:t>
            </a:r>
          </a:p>
        </p:txBody>
      </p:sp>
      <p:sp>
        <p:nvSpPr>
          <p:cNvPr id="5" name="Rectangle 4"/>
          <p:cNvSpPr/>
          <p:nvPr/>
        </p:nvSpPr>
        <p:spPr>
          <a:xfrm>
            <a:off x="355042" y="2574156"/>
            <a:ext cx="4379796" cy="369332"/>
          </a:xfrm>
          <a:prstGeom prst="rect">
            <a:avLst/>
          </a:prstGeom>
        </p:spPr>
        <p:txBody>
          <a:bodyPr wrap="square">
            <a:spAutoFit/>
          </a:bodyPr>
          <a:lstStyle/>
          <a:p>
            <a:r>
              <a:rPr lang="en-US" dirty="0">
                <a:solidFill>
                  <a:srgbClr val="FF0000"/>
                </a:solidFill>
              </a:rPr>
              <a:t>Filter Context for current coordinate</a:t>
            </a:r>
            <a:endParaRPr lang="en-US" b="1" dirty="0">
              <a:solidFill>
                <a:srgbClr val="FF0000"/>
              </a:solidFill>
            </a:endParaRPr>
          </a:p>
        </p:txBody>
      </p:sp>
      <p:sp>
        <p:nvSpPr>
          <p:cNvPr id="3" name="Rectangle 2"/>
          <p:cNvSpPr/>
          <p:nvPr/>
        </p:nvSpPr>
        <p:spPr>
          <a:xfrm>
            <a:off x="4239361" y="2574156"/>
            <a:ext cx="1665480" cy="369332"/>
          </a:xfrm>
          <a:prstGeom prst="rect">
            <a:avLst/>
          </a:prstGeom>
        </p:spPr>
        <p:txBody>
          <a:bodyPr wrap="square">
            <a:spAutoFit/>
          </a:bodyPr>
          <a:lstStyle/>
          <a:p>
            <a:r>
              <a:rPr lang="en-US" dirty="0">
                <a:solidFill>
                  <a:srgbClr val="FF0000"/>
                </a:solidFill>
              </a:rPr>
              <a:t>Year = 2015,</a:t>
            </a:r>
            <a:endParaRPr lang="en-US" dirty="0"/>
          </a:p>
        </p:txBody>
      </p:sp>
      <p:sp>
        <p:nvSpPr>
          <p:cNvPr id="10" name="Rectangle 9"/>
          <p:cNvSpPr/>
          <p:nvPr/>
        </p:nvSpPr>
        <p:spPr>
          <a:xfrm>
            <a:off x="5619964" y="2574156"/>
            <a:ext cx="1663410" cy="369332"/>
          </a:xfrm>
          <a:prstGeom prst="rect">
            <a:avLst/>
          </a:prstGeom>
        </p:spPr>
        <p:txBody>
          <a:bodyPr wrap="square">
            <a:spAutoFit/>
          </a:bodyPr>
          <a:lstStyle/>
          <a:p>
            <a:r>
              <a:rPr lang="en-US" dirty="0">
                <a:solidFill>
                  <a:srgbClr val="FF0000"/>
                </a:solidFill>
              </a:rPr>
              <a:t>State = </a:t>
            </a:r>
            <a:r>
              <a:rPr lang="en-US" b="1" dirty="0">
                <a:solidFill>
                  <a:srgbClr val="FF0000"/>
                </a:solidFill>
              </a:rPr>
              <a:t>HI</a:t>
            </a:r>
            <a:r>
              <a:rPr lang="en-US" dirty="0">
                <a:solidFill>
                  <a:srgbClr val="FF0000"/>
                </a:solidFill>
              </a:rPr>
              <a:t>, </a:t>
            </a:r>
            <a:endParaRPr lang="en-US" dirty="0"/>
          </a:p>
        </p:txBody>
      </p:sp>
      <p:sp>
        <p:nvSpPr>
          <p:cNvPr id="11" name="Rectangle 10"/>
          <p:cNvSpPr/>
          <p:nvPr/>
        </p:nvSpPr>
        <p:spPr>
          <a:xfrm>
            <a:off x="7028852" y="2574156"/>
            <a:ext cx="1801744" cy="369332"/>
          </a:xfrm>
          <a:prstGeom prst="rect">
            <a:avLst/>
          </a:prstGeom>
        </p:spPr>
        <p:txBody>
          <a:bodyPr wrap="square">
            <a:spAutoFit/>
          </a:bodyPr>
          <a:lstStyle/>
          <a:p>
            <a:r>
              <a:rPr lang="en-US" dirty="0">
                <a:solidFill>
                  <a:srgbClr val="FF0000"/>
                </a:solidFill>
              </a:rPr>
              <a:t>Quarter = </a:t>
            </a:r>
            <a:r>
              <a:rPr lang="en-US" b="1" dirty="0">
                <a:solidFill>
                  <a:srgbClr val="FF0000"/>
                </a:solidFill>
              </a:rPr>
              <a:t>Q1</a:t>
            </a:r>
          </a:p>
        </p:txBody>
      </p:sp>
      <p:sp>
        <p:nvSpPr>
          <p:cNvPr id="17" name="Rectangle 16"/>
          <p:cNvSpPr/>
          <p:nvPr/>
        </p:nvSpPr>
        <p:spPr>
          <a:xfrm>
            <a:off x="8830596" y="3216693"/>
            <a:ext cx="3361404" cy="2905411"/>
          </a:xfrm>
          <a:prstGeom prst="rect">
            <a:avLst/>
          </a:prstGeom>
        </p:spPr>
        <p:txBody>
          <a:bodyPr wrap="square">
            <a:spAutoFit/>
          </a:bodyPr>
          <a:lstStyle/>
          <a:p>
            <a:pPr marL="342900" lvl="0" indent="-342900">
              <a:lnSpc>
                <a:spcPct val="90000"/>
              </a:lnSpc>
              <a:spcAft>
                <a:spcPts val="600"/>
              </a:spcAft>
              <a:buFont typeface="Arial" panose="020B0604020202020204" pitchFamily="34" charset="0"/>
              <a:buChar char="•"/>
            </a:pPr>
            <a:r>
              <a:rPr lang="en-US" sz="2400" dirty="0">
                <a:gradFill>
                  <a:gsLst>
                    <a:gs pos="2917">
                      <a:srgbClr val="505050"/>
                    </a:gs>
                    <a:gs pos="30000">
                      <a:srgbClr val="505050"/>
                    </a:gs>
                  </a:gsLst>
                  <a:lin ang="5400000" scaled="0"/>
                </a:gradFill>
              </a:rPr>
              <a:t>Formula is evaluated for each “Coordinate” in each visual</a:t>
            </a:r>
          </a:p>
          <a:p>
            <a:pPr marL="342900" lvl="0" indent="-342900">
              <a:lnSpc>
                <a:spcPct val="90000"/>
              </a:lnSpc>
              <a:spcAft>
                <a:spcPts val="600"/>
              </a:spcAft>
              <a:buFont typeface="Arial" panose="020B0604020202020204" pitchFamily="34" charset="0"/>
              <a:buChar char="•"/>
            </a:pPr>
            <a:endParaRPr lang="en-US" sz="2400" dirty="0">
              <a:gradFill>
                <a:gsLst>
                  <a:gs pos="2917">
                    <a:srgbClr val="505050"/>
                  </a:gs>
                  <a:gs pos="30000">
                    <a:srgbClr val="505050"/>
                  </a:gs>
                </a:gsLst>
                <a:lin ang="5400000" scaled="0"/>
              </a:gradFill>
            </a:endParaRPr>
          </a:p>
          <a:p>
            <a:pPr marL="342900" lvl="0" indent="-342900">
              <a:lnSpc>
                <a:spcPct val="90000"/>
              </a:lnSpc>
              <a:spcAft>
                <a:spcPts val="600"/>
              </a:spcAft>
              <a:buFont typeface="Arial" panose="020B0604020202020204" pitchFamily="34" charset="0"/>
              <a:buChar char="•"/>
            </a:pPr>
            <a:r>
              <a:rPr lang="en-US" sz="2400" dirty="0">
                <a:gradFill>
                  <a:gsLst>
                    <a:gs pos="2917">
                      <a:srgbClr val="505050"/>
                    </a:gs>
                    <a:gs pos="30000">
                      <a:srgbClr val="505050"/>
                    </a:gs>
                  </a:gsLst>
                  <a:lin ang="5400000" scaled="0"/>
                </a:gradFill>
              </a:rPr>
              <a:t>The context for each coordinate is called “Filter Context”</a:t>
            </a:r>
            <a:endParaRPr lang="en-US" sz="2400" b="1" dirty="0">
              <a:solidFill>
                <a:srgbClr val="00B0F0"/>
              </a:solidFill>
            </a:endParaRPr>
          </a:p>
        </p:txBody>
      </p:sp>
    </p:spTree>
    <p:extLst>
      <p:ext uri="{BB962C8B-B14F-4D97-AF65-F5344CB8AC3E}">
        <p14:creationId xmlns:p14="http://schemas.microsoft.com/office/powerpoint/2010/main" val="14053604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in a Measure – Example 2</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pic>
        <p:nvPicPr>
          <p:cNvPr id="9" name="Picture 8"/>
          <p:cNvPicPr>
            <a:picLocks noChangeAspect="1"/>
          </p:cNvPicPr>
          <p:nvPr/>
        </p:nvPicPr>
        <p:blipFill>
          <a:blip r:embed="rId4"/>
          <a:stretch>
            <a:fillRect/>
          </a:stretch>
        </p:blipFill>
        <p:spPr>
          <a:xfrm>
            <a:off x="421146" y="3198215"/>
            <a:ext cx="8200034" cy="3091816"/>
          </a:xfrm>
          <a:prstGeom prst="rect">
            <a:avLst/>
          </a:prstGeom>
          <a:ln w="38100">
            <a:noFill/>
          </a:ln>
        </p:spPr>
      </p:pic>
      <p:sp>
        <p:nvSpPr>
          <p:cNvPr id="18" name="Rectangle 17"/>
          <p:cNvSpPr/>
          <p:nvPr/>
        </p:nvSpPr>
        <p:spPr bwMode="auto">
          <a:xfrm>
            <a:off x="2034399" y="5018915"/>
            <a:ext cx="584346"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5017608" y="3465771"/>
            <a:ext cx="1204711" cy="26431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4942562" y="5027119"/>
            <a:ext cx="1204711"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661207" y="4908489"/>
            <a:ext cx="584346"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a:xfrm>
            <a:off x="421146" y="1940653"/>
            <a:ext cx="8200034" cy="369332"/>
          </a:xfrm>
          <a:prstGeom prst="rect">
            <a:avLst/>
          </a:prstGeom>
        </p:spPr>
        <p:txBody>
          <a:bodyPr wrap="square">
            <a:spAutoFit/>
          </a:bodyPr>
          <a:lstStyle/>
          <a:p>
            <a:r>
              <a:rPr lang="en-US" b="1" dirty="0">
                <a:solidFill>
                  <a:srgbClr val="00B0F0"/>
                </a:solidFill>
              </a:rPr>
              <a:t>[Total Sales] = SUM(Sales[Sales Amount])</a:t>
            </a:r>
          </a:p>
        </p:txBody>
      </p:sp>
      <p:sp>
        <p:nvSpPr>
          <p:cNvPr id="5" name="Rectangle 4"/>
          <p:cNvSpPr/>
          <p:nvPr/>
        </p:nvSpPr>
        <p:spPr>
          <a:xfrm>
            <a:off x="355042" y="2574156"/>
            <a:ext cx="4379796" cy="369332"/>
          </a:xfrm>
          <a:prstGeom prst="rect">
            <a:avLst/>
          </a:prstGeom>
        </p:spPr>
        <p:txBody>
          <a:bodyPr wrap="square">
            <a:spAutoFit/>
          </a:bodyPr>
          <a:lstStyle/>
          <a:p>
            <a:r>
              <a:rPr lang="en-US" dirty="0">
                <a:solidFill>
                  <a:srgbClr val="FF0000"/>
                </a:solidFill>
              </a:rPr>
              <a:t>Filter Context for current coordinate</a:t>
            </a:r>
            <a:endParaRPr lang="en-US" b="1" dirty="0">
              <a:solidFill>
                <a:srgbClr val="FF0000"/>
              </a:solidFill>
            </a:endParaRPr>
          </a:p>
        </p:txBody>
      </p:sp>
      <p:sp>
        <p:nvSpPr>
          <p:cNvPr id="3" name="Rectangle 2"/>
          <p:cNvSpPr/>
          <p:nvPr/>
        </p:nvSpPr>
        <p:spPr>
          <a:xfrm>
            <a:off x="4239361" y="2574156"/>
            <a:ext cx="1665480" cy="369332"/>
          </a:xfrm>
          <a:prstGeom prst="rect">
            <a:avLst/>
          </a:prstGeom>
        </p:spPr>
        <p:txBody>
          <a:bodyPr wrap="square">
            <a:spAutoFit/>
          </a:bodyPr>
          <a:lstStyle/>
          <a:p>
            <a:r>
              <a:rPr lang="en-US" dirty="0">
                <a:solidFill>
                  <a:srgbClr val="FF0000"/>
                </a:solidFill>
              </a:rPr>
              <a:t>Year = 2015,</a:t>
            </a:r>
            <a:endParaRPr lang="en-US" dirty="0"/>
          </a:p>
        </p:txBody>
      </p:sp>
      <p:sp>
        <p:nvSpPr>
          <p:cNvPr id="10" name="Rectangle 9"/>
          <p:cNvSpPr/>
          <p:nvPr/>
        </p:nvSpPr>
        <p:spPr>
          <a:xfrm>
            <a:off x="5619964" y="2574156"/>
            <a:ext cx="1663410" cy="369332"/>
          </a:xfrm>
          <a:prstGeom prst="rect">
            <a:avLst/>
          </a:prstGeom>
        </p:spPr>
        <p:txBody>
          <a:bodyPr wrap="square">
            <a:spAutoFit/>
          </a:bodyPr>
          <a:lstStyle/>
          <a:p>
            <a:r>
              <a:rPr lang="en-US" dirty="0">
                <a:solidFill>
                  <a:srgbClr val="FF0000"/>
                </a:solidFill>
              </a:rPr>
              <a:t>State = </a:t>
            </a:r>
            <a:r>
              <a:rPr lang="en-US" b="1" dirty="0">
                <a:solidFill>
                  <a:srgbClr val="FF0000"/>
                </a:solidFill>
              </a:rPr>
              <a:t>ND</a:t>
            </a:r>
            <a:r>
              <a:rPr lang="en-US" dirty="0">
                <a:solidFill>
                  <a:srgbClr val="FF0000"/>
                </a:solidFill>
              </a:rPr>
              <a:t>, </a:t>
            </a:r>
            <a:endParaRPr lang="en-US" dirty="0"/>
          </a:p>
        </p:txBody>
      </p:sp>
      <p:sp>
        <p:nvSpPr>
          <p:cNvPr id="11" name="Rectangle 10"/>
          <p:cNvSpPr/>
          <p:nvPr/>
        </p:nvSpPr>
        <p:spPr>
          <a:xfrm>
            <a:off x="7028852" y="2574156"/>
            <a:ext cx="1801744" cy="369332"/>
          </a:xfrm>
          <a:prstGeom prst="rect">
            <a:avLst/>
          </a:prstGeom>
        </p:spPr>
        <p:txBody>
          <a:bodyPr wrap="square">
            <a:spAutoFit/>
          </a:bodyPr>
          <a:lstStyle/>
          <a:p>
            <a:r>
              <a:rPr lang="en-US" dirty="0">
                <a:solidFill>
                  <a:srgbClr val="FF0000"/>
                </a:solidFill>
              </a:rPr>
              <a:t>Quarter = </a:t>
            </a:r>
            <a:r>
              <a:rPr lang="en-US" b="1" dirty="0">
                <a:solidFill>
                  <a:srgbClr val="FF0000"/>
                </a:solidFill>
              </a:rPr>
              <a:t>Q3</a:t>
            </a:r>
          </a:p>
        </p:txBody>
      </p:sp>
    </p:spTree>
    <p:extLst>
      <p:ext uri="{BB962C8B-B14F-4D97-AF65-F5344CB8AC3E}">
        <p14:creationId xmlns:p14="http://schemas.microsoft.com/office/powerpoint/2010/main" val="92537852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09771" y="3126310"/>
            <a:ext cx="3402781" cy="3201707"/>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in a Measure – Example 3</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4" name="Rectangle 3"/>
          <p:cNvSpPr/>
          <p:nvPr/>
        </p:nvSpPr>
        <p:spPr>
          <a:xfrm>
            <a:off x="421146" y="1947425"/>
            <a:ext cx="8200034" cy="369332"/>
          </a:xfrm>
          <a:prstGeom prst="rect">
            <a:avLst/>
          </a:prstGeom>
        </p:spPr>
        <p:txBody>
          <a:bodyPr wrap="square">
            <a:spAutoFit/>
          </a:bodyPr>
          <a:lstStyle/>
          <a:p>
            <a:r>
              <a:rPr lang="en-US" b="1" dirty="0">
                <a:solidFill>
                  <a:srgbClr val="00B0F0"/>
                </a:solidFill>
              </a:rPr>
              <a:t>[Total Sales] = SUM(Sales[Sales Amount])</a:t>
            </a:r>
          </a:p>
        </p:txBody>
      </p:sp>
      <p:sp>
        <p:nvSpPr>
          <p:cNvPr id="5" name="Rectangle 4"/>
          <p:cNvSpPr/>
          <p:nvPr/>
        </p:nvSpPr>
        <p:spPr>
          <a:xfrm>
            <a:off x="412974" y="2587044"/>
            <a:ext cx="4646706" cy="369332"/>
          </a:xfrm>
          <a:prstGeom prst="rect">
            <a:avLst/>
          </a:prstGeom>
        </p:spPr>
        <p:txBody>
          <a:bodyPr wrap="square">
            <a:spAutoFit/>
          </a:bodyPr>
          <a:lstStyle/>
          <a:p>
            <a:r>
              <a:rPr lang="en-US" dirty="0">
                <a:solidFill>
                  <a:srgbClr val="FF0000"/>
                </a:solidFill>
              </a:rPr>
              <a:t>Filter Context : Year = 2015, Quarter = </a:t>
            </a:r>
            <a:r>
              <a:rPr lang="en-US" b="1" dirty="0">
                <a:solidFill>
                  <a:srgbClr val="FF0000"/>
                </a:solidFill>
              </a:rPr>
              <a:t>Q1</a:t>
            </a:r>
          </a:p>
        </p:txBody>
      </p:sp>
      <p:sp>
        <p:nvSpPr>
          <p:cNvPr id="15" name="Rectangle 14"/>
          <p:cNvSpPr/>
          <p:nvPr/>
        </p:nvSpPr>
        <p:spPr bwMode="auto">
          <a:xfrm>
            <a:off x="864788" y="4410003"/>
            <a:ext cx="685715" cy="191801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3792874" y="3126310"/>
            <a:ext cx="1159036" cy="2126562"/>
            <a:chOff x="9720470" y="865116"/>
            <a:chExt cx="1159036" cy="2126562"/>
          </a:xfrm>
        </p:grpSpPr>
        <p:pic>
          <p:nvPicPr>
            <p:cNvPr id="3" name="Picture 2"/>
            <p:cNvPicPr>
              <a:picLocks noChangeAspect="1"/>
            </p:cNvPicPr>
            <p:nvPr/>
          </p:nvPicPr>
          <p:blipFill rotWithShape="1">
            <a:blip r:embed="rId5"/>
            <a:srcRect l="74157" b="33553"/>
            <a:stretch/>
          </p:blipFill>
          <p:spPr>
            <a:xfrm>
              <a:off x="9720470" y="865116"/>
              <a:ext cx="1159036" cy="2126562"/>
            </a:xfrm>
            <a:prstGeom prst="rect">
              <a:avLst/>
            </a:prstGeom>
          </p:spPr>
        </p:pic>
        <p:sp>
          <p:nvSpPr>
            <p:cNvPr id="16" name="Rectangle 15"/>
            <p:cNvSpPr/>
            <p:nvPr/>
          </p:nvSpPr>
          <p:spPr bwMode="auto">
            <a:xfrm>
              <a:off x="9902821" y="2187756"/>
              <a:ext cx="794333" cy="17287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5" name="Rectangle 24"/>
          <p:cNvSpPr/>
          <p:nvPr/>
        </p:nvSpPr>
        <p:spPr>
          <a:xfrm>
            <a:off x="7255128" y="2587044"/>
            <a:ext cx="4646706" cy="369332"/>
          </a:xfrm>
          <a:prstGeom prst="rect">
            <a:avLst/>
          </a:prstGeom>
        </p:spPr>
        <p:txBody>
          <a:bodyPr wrap="square">
            <a:spAutoFit/>
          </a:bodyPr>
          <a:lstStyle/>
          <a:p>
            <a:r>
              <a:rPr lang="en-US" dirty="0">
                <a:solidFill>
                  <a:srgbClr val="FF0000"/>
                </a:solidFill>
              </a:rPr>
              <a:t>Filter Context : Year = 2015, Quarter = </a:t>
            </a:r>
            <a:r>
              <a:rPr lang="en-US" b="1" dirty="0">
                <a:solidFill>
                  <a:srgbClr val="FF0000"/>
                </a:solidFill>
              </a:rPr>
              <a:t>Q2</a:t>
            </a:r>
          </a:p>
        </p:txBody>
      </p:sp>
      <p:pic>
        <p:nvPicPr>
          <p:cNvPr id="12" name="Picture 11"/>
          <p:cNvPicPr>
            <a:picLocks noChangeAspect="1"/>
          </p:cNvPicPr>
          <p:nvPr/>
        </p:nvPicPr>
        <p:blipFill>
          <a:blip r:embed="rId3"/>
          <a:stretch>
            <a:fillRect/>
          </a:stretch>
        </p:blipFill>
        <p:spPr>
          <a:xfrm>
            <a:off x="7194281" y="3126310"/>
            <a:ext cx="3400832" cy="3199874"/>
          </a:xfrm>
          <a:prstGeom prst="rect">
            <a:avLst/>
          </a:prstGeom>
        </p:spPr>
      </p:pic>
      <p:grpSp>
        <p:nvGrpSpPr>
          <p:cNvPr id="19" name="Group 18"/>
          <p:cNvGrpSpPr/>
          <p:nvPr/>
        </p:nvGrpSpPr>
        <p:grpSpPr>
          <a:xfrm>
            <a:off x="10595113" y="3126310"/>
            <a:ext cx="1159036" cy="2126562"/>
            <a:chOff x="9720470" y="865116"/>
            <a:chExt cx="1159036" cy="2126562"/>
          </a:xfrm>
        </p:grpSpPr>
        <p:pic>
          <p:nvPicPr>
            <p:cNvPr id="20" name="Picture 19"/>
            <p:cNvPicPr>
              <a:picLocks noChangeAspect="1"/>
            </p:cNvPicPr>
            <p:nvPr/>
          </p:nvPicPr>
          <p:blipFill rotWithShape="1">
            <a:blip r:embed="rId5"/>
            <a:srcRect l="74157" b="33553"/>
            <a:stretch/>
          </p:blipFill>
          <p:spPr>
            <a:xfrm>
              <a:off x="9720470" y="865116"/>
              <a:ext cx="1159036" cy="2126562"/>
            </a:xfrm>
            <a:prstGeom prst="rect">
              <a:avLst/>
            </a:prstGeom>
          </p:spPr>
        </p:pic>
        <p:sp>
          <p:nvSpPr>
            <p:cNvPr id="21" name="Rectangle 20"/>
            <p:cNvSpPr/>
            <p:nvPr/>
          </p:nvSpPr>
          <p:spPr bwMode="auto">
            <a:xfrm>
              <a:off x="9902821" y="2187756"/>
              <a:ext cx="794333" cy="17287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2" name="Rectangle 21"/>
          <p:cNvSpPr/>
          <p:nvPr/>
        </p:nvSpPr>
        <p:spPr bwMode="auto">
          <a:xfrm>
            <a:off x="8322923" y="3576378"/>
            <a:ext cx="685715" cy="274980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15945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5" grpId="0" animBg="1"/>
      <p:bldP spid="25" grpId="0"/>
      <p:bldP spid="22"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in a Measure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421146" y="1975873"/>
            <a:ext cx="8200034" cy="369332"/>
          </a:xfrm>
          <a:prstGeom prst="rect">
            <a:avLst/>
          </a:prstGeom>
        </p:spPr>
        <p:txBody>
          <a:bodyPr wrap="square">
            <a:spAutoFit/>
          </a:bodyPr>
          <a:lstStyle/>
          <a:p>
            <a:r>
              <a:rPr lang="en-US" b="1" dirty="0">
                <a:solidFill>
                  <a:srgbClr val="00B0F0"/>
                </a:solidFill>
              </a:rPr>
              <a:t>[Total Sales] = SUM(Sales[Sales Amount])</a:t>
            </a:r>
          </a:p>
        </p:txBody>
      </p:sp>
      <p:sp>
        <p:nvSpPr>
          <p:cNvPr id="18" name="TextBox 17"/>
          <p:cNvSpPr txBox="1"/>
          <p:nvPr/>
        </p:nvSpPr>
        <p:spPr>
          <a:xfrm>
            <a:off x="267500" y="3391947"/>
            <a:ext cx="11411276" cy="1501950"/>
          </a:xfrm>
          <a:prstGeom prst="rect">
            <a:avLst/>
          </a:prstGeom>
          <a:noFill/>
        </p:spPr>
        <p:txBody>
          <a:bodyPr wrap="square" lIns="182880" tIns="146304" rIns="182880" bIns="146304" rtlCol="0">
            <a:spAutoFit/>
          </a:bodyPr>
          <a:lstStyle/>
          <a:p>
            <a:pPr>
              <a:lnSpc>
                <a:spcPct val="90000"/>
              </a:lnSpc>
              <a:spcAft>
                <a:spcPts val="600"/>
              </a:spcAft>
            </a:pPr>
            <a:r>
              <a:rPr lang="en-US" sz="2800" b="1" dirty="0">
                <a:gradFill>
                  <a:gsLst>
                    <a:gs pos="2917">
                      <a:schemeClr val="tx1"/>
                    </a:gs>
                    <a:gs pos="30000">
                      <a:schemeClr val="tx1"/>
                    </a:gs>
                  </a:gsLst>
                  <a:lin ang="5400000" scaled="0"/>
                </a:gradFill>
              </a:rPr>
              <a:t>Better definition of above measure:</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“Total Sales” – SUM of Sales[Sales Amount] column </a:t>
            </a:r>
            <a:r>
              <a:rPr lang="en-US" sz="2400" b="1" dirty="0">
                <a:solidFill>
                  <a:srgbClr val="00B0F0"/>
                </a:solidFill>
              </a:rPr>
              <a:t>under a filter context</a:t>
            </a:r>
          </a:p>
        </p:txBody>
      </p:sp>
    </p:spTree>
    <p:extLst>
      <p:ext uri="{BB962C8B-B14F-4D97-AF65-F5344CB8AC3E}">
        <p14:creationId xmlns:p14="http://schemas.microsoft.com/office/powerpoint/2010/main" val="287718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5F5CA-010E-4E6A-BB4C-6FD5E1849CE2}"/>
              </a:ext>
            </a:extLst>
          </p:cNvPr>
          <p:cNvSpPr>
            <a:spLocks noGrp="1"/>
          </p:cNvSpPr>
          <p:nvPr>
            <p:ph type="title"/>
          </p:nvPr>
        </p:nvSpPr>
        <p:spPr/>
        <p:txBody>
          <a:bodyPr>
            <a:normAutofit fontScale="90000"/>
          </a:bodyPr>
          <a:lstStyle/>
          <a:p>
            <a:r>
              <a:rPr lang="en-US" dirty="0"/>
              <a:t>Module 4a - DAX Evaluation Contexts</a:t>
            </a:r>
          </a:p>
        </p:txBody>
      </p:sp>
      <p:sp>
        <p:nvSpPr>
          <p:cNvPr id="3" name="Text Placeholder 2">
            <a:extLst>
              <a:ext uri="{FF2B5EF4-FFF2-40B4-BE49-F238E27FC236}">
                <a16:creationId xmlns:a16="http://schemas.microsoft.com/office/drawing/2014/main" id="{18B65948-0D97-4C3E-972F-9673564EED44}"/>
              </a:ext>
            </a:extLst>
          </p:cNvPr>
          <p:cNvSpPr>
            <a:spLocks noGrp="1"/>
          </p:cNvSpPr>
          <p:nvPr>
            <p:ph type="body" sz="quarter" idx="13"/>
          </p:nvPr>
        </p:nvSpPr>
        <p:spPr>
          <a:xfrm>
            <a:off x="104775" y="1028700"/>
            <a:ext cx="10180638" cy="5359400"/>
          </a:xfrm>
        </p:spPr>
        <p:txBody>
          <a:bodyPr>
            <a:normAutofit lnSpcReduction="10000"/>
          </a:bodyPr>
          <a:lstStyle/>
          <a:p>
            <a:r>
              <a:rPr lang="en-US" dirty="0"/>
              <a:t>Any DAX expression is evaluated inside a certain context</a:t>
            </a:r>
          </a:p>
          <a:p>
            <a:endParaRPr lang="en-US" dirty="0"/>
          </a:p>
          <a:p>
            <a:r>
              <a:rPr lang="en-US" dirty="0"/>
              <a:t>The context is the environment under which the formula is evaluated</a:t>
            </a:r>
          </a:p>
          <a:p>
            <a:endParaRPr lang="en-US" dirty="0"/>
          </a:p>
          <a:p>
            <a:r>
              <a:rPr lang="en-US" dirty="0"/>
              <a:t>“The surrounding area of the cell where DAX evaluated the formula”</a:t>
            </a:r>
          </a:p>
          <a:p>
            <a:endParaRPr lang="en-US" dirty="0"/>
          </a:p>
          <a:p>
            <a:r>
              <a:rPr lang="en-US" dirty="0"/>
              <a:t>2 Kinds</a:t>
            </a:r>
          </a:p>
          <a:p>
            <a:pPr lvl="1"/>
            <a:r>
              <a:rPr lang="en-US" dirty="0"/>
              <a:t>Row Context – the context that always contain a single row and DAX defines during the creation of the formula</a:t>
            </a:r>
          </a:p>
          <a:p>
            <a:pPr lvl="1"/>
            <a:r>
              <a:rPr lang="en-US" dirty="0"/>
              <a:t>Filter Context – based on the context defined by it’s current filters &amp; environment</a:t>
            </a:r>
          </a:p>
        </p:txBody>
      </p:sp>
    </p:spTree>
    <p:extLst>
      <p:ext uri="{BB962C8B-B14F-4D97-AF65-F5344CB8AC3E}">
        <p14:creationId xmlns:p14="http://schemas.microsoft.com/office/powerpoint/2010/main" val="470774405"/>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and Multiple Tables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551728" y="4901615"/>
            <a:ext cx="11544300" cy="1652760"/>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context automatically propagates from Dim Table to Fact Table</a:t>
            </a:r>
          </a:p>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Filtering the DateDim Table to Year = 2015 returns only Sales for 2015 </a:t>
            </a: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9583" y="2118999"/>
            <a:ext cx="3329952" cy="2782616"/>
          </a:xfrm>
          <a:prstGeom prst="rect">
            <a:avLst/>
          </a:prstGeom>
        </p:spPr>
      </p:pic>
      <p:pic>
        <p:nvPicPr>
          <p:cNvPr id="5" name="Picture 4"/>
          <p:cNvPicPr>
            <a:picLocks noChangeAspect="1"/>
          </p:cNvPicPr>
          <p:nvPr/>
        </p:nvPicPr>
        <p:blipFill>
          <a:blip r:embed="rId5"/>
          <a:stretch>
            <a:fillRect/>
          </a:stretch>
        </p:blipFill>
        <p:spPr>
          <a:xfrm>
            <a:off x="1516299" y="2313501"/>
            <a:ext cx="3124361" cy="2292468"/>
          </a:xfrm>
          <a:prstGeom prst="rect">
            <a:avLst/>
          </a:prstGeom>
        </p:spPr>
      </p:pic>
    </p:spTree>
    <p:extLst>
      <p:ext uri="{BB962C8B-B14F-4D97-AF65-F5344CB8AC3E}">
        <p14:creationId xmlns:p14="http://schemas.microsoft.com/office/powerpoint/2010/main" val="427238935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523321" y="2207706"/>
            <a:ext cx="5372376" cy="2349621"/>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and Multiple Tables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4" name="Rectangle 3"/>
          <p:cNvSpPr/>
          <p:nvPr/>
        </p:nvSpPr>
        <p:spPr>
          <a:xfrm>
            <a:off x="6000028" y="2236802"/>
            <a:ext cx="6096000" cy="3801041"/>
          </a:xfrm>
          <a:prstGeom prst="rect">
            <a:avLst/>
          </a:prstGeom>
        </p:spPr>
        <p:txBody>
          <a:bodyPr>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Filters (Filter context) automatically propagate based on direction of arrows in relationships</a:t>
            </a:r>
          </a:p>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Examples</a:t>
            </a:r>
          </a:p>
          <a:p>
            <a:pPr marL="742950" lvl="1"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goes from DateDim to CustomerDim</a:t>
            </a:r>
          </a:p>
          <a:p>
            <a:pPr marL="742950" lvl="1"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does not go from CustomerDim to DateDim</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3" name="Oval 2"/>
          <p:cNvSpPr/>
          <p:nvPr/>
        </p:nvSpPr>
        <p:spPr bwMode="auto">
          <a:xfrm>
            <a:off x="2160104" y="3382517"/>
            <a:ext cx="318052" cy="318052"/>
          </a:xfrm>
          <a:prstGeom prst="ellipse">
            <a:avLst/>
          </a:prstGeom>
          <a:noFill/>
          <a:ln w="38100">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4512365" y="3766829"/>
            <a:ext cx="318052" cy="318052"/>
          </a:xfrm>
          <a:prstGeom prst="ellipse">
            <a:avLst/>
          </a:prstGeom>
          <a:noFill/>
          <a:ln w="38100">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718303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455392" y="1908330"/>
            <a:ext cx="7810303" cy="3415854"/>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and Multiple Tables – Right Arrow Direction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pic>
        <p:nvPicPr>
          <p:cNvPr id="3" name="Picture 2"/>
          <p:cNvPicPr>
            <a:picLocks noChangeAspect="1"/>
          </p:cNvPicPr>
          <p:nvPr/>
        </p:nvPicPr>
        <p:blipFill>
          <a:blip r:embed="rId5"/>
          <a:stretch>
            <a:fillRect/>
          </a:stretch>
        </p:blipFill>
        <p:spPr>
          <a:xfrm>
            <a:off x="8723873" y="2282757"/>
            <a:ext cx="3105150" cy="2667000"/>
          </a:xfrm>
          <a:prstGeom prst="rect">
            <a:avLst/>
          </a:prstGeom>
        </p:spPr>
      </p:pic>
      <p:sp>
        <p:nvSpPr>
          <p:cNvPr id="4" name="Rectangle 3"/>
          <p:cNvSpPr/>
          <p:nvPr/>
        </p:nvSpPr>
        <p:spPr>
          <a:xfrm>
            <a:off x="-133473" y="5788440"/>
            <a:ext cx="5757659" cy="667875"/>
          </a:xfrm>
          <a:prstGeom prst="rect">
            <a:avLst/>
          </a:prstGeom>
        </p:spPr>
        <p:txBody>
          <a:bodyPr wrap="square">
            <a:spAutoFit/>
          </a:bodyPr>
          <a:lstStyle/>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Filter goes from DateDim to CustomerDim</a:t>
            </a:r>
          </a:p>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This is why the above Pivot table works</a:t>
            </a:r>
          </a:p>
        </p:txBody>
      </p:sp>
      <p:cxnSp>
        <p:nvCxnSpPr>
          <p:cNvPr id="12" name="Straight Arrow Connector 11"/>
          <p:cNvCxnSpPr/>
          <p:nvPr/>
        </p:nvCxnSpPr>
        <p:spPr>
          <a:xfrm flipH="1">
            <a:off x="5942357" y="4512195"/>
            <a:ext cx="1014608" cy="0"/>
          </a:xfrm>
          <a:prstGeom prst="straightConnector1">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700850" y="4512195"/>
            <a:ext cx="2106667" cy="341632"/>
          </a:xfrm>
          <a:prstGeom prst="rect">
            <a:avLst/>
          </a:prstGeom>
        </p:spPr>
        <p:txBody>
          <a:bodyPr wrap="none">
            <a:spAutoFit/>
          </a:bodyPr>
          <a:lstStyle/>
          <a:p>
            <a:pPr>
              <a:lnSpc>
                <a:spcPct val="90000"/>
              </a:lnSpc>
              <a:spcAft>
                <a:spcPts val="600"/>
              </a:spcAft>
            </a:pPr>
            <a:r>
              <a:rPr lang="en-US" dirty="0">
                <a:solidFill>
                  <a:schemeClr val="bg1"/>
                </a:solidFill>
              </a:rPr>
              <a:t>Arrow allows filters</a:t>
            </a:r>
          </a:p>
        </p:txBody>
      </p:sp>
      <p:cxnSp>
        <p:nvCxnSpPr>
          <p:cNvPr id="14" name="Straight Arrow Connector 13"/>
          <p:cNvCxnSpPr/>
          <p:nvPr/>
        </p:nvCxnSpPr>
        <p:spPr>
          <a:xfrm flipH="1">
            <a:off x="2607501" y="3972838"/>
            <a:ext cx="1014608" cy="0"/>
          </a:xfrm>
          <a:prstGeom prst="straightConnector1">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554167" y="4015673"/>
            <a:ext cx="2106667" cy="341632"/>
          </a:xfrm>
          <a:prstGeom prst="rect">
            <a:avLst/>
          </a:prstGeom>
        </p:spPr>
        <p:txBody>
          <a:bodyPr wrap="none">
            <a:spAutoFit/>
          </a:bodyPr>
          <a:lstStyle/>
          <a:p>
            <a:pPr>
              <a:lnSpc>
                <a:spcPct val="90000"/>
              </a:lnSpc>
              <a:spcAft>
                <a:spcPts val="600"/>
              </a:spcAft>
            </a:pPr>
            <a:r>
              <a:rPr lang="en-US" dirty="0">
                <a:solidFill>
                  <a:schemeClr val="bg1"/>
                </a:solidFill>
              </a:rPr>
              <a:t>Arrow allows filters</a:t>
            </a:r>
          </a:p>
        </p:txBody>
      </p:sp>
      <p:sp>
        <p:nvSpPr>
          <p:cNvPr id="17" name="Rectangle 16"/>
          <p:cNvSpPr/>
          <p:nvPr/>
        </p:nvSpPr>
        <p:spPr bwMode="auto">
          <a:xfrm>
            <a:off x="10421655" y="2282757"/>
            <a:ext cx="1407368" cy="2667000"/>
          </a:xfrm>
          <a:prstGeom prst="rect">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p:cNvSpPr txBox="1"/>
          <p:nvPr/>
        </p:nvSpPr>
        <p:spPr>
          <a:xfrm>
            <a:off x="10079216" y="1581880"/>
            <a:ext cx="2112784" cy="794064"/>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00B050"/>
                </a:solidFill>
              </a:rPr>
              <a:t>Cross filtering works properly</a:t>
            </a:r>
          </a:p>
        </p:txBody>
      </p:sp>
    </p:spTree>
    <p:extLst>
      <p:ext uri="{BB962C8B-B14F-4D97-AF65-F5344CB8AC3E}">
        <p14:creationId xmlns:p14="http://schemas.microsoft.com/office/powerpoint/2010/main" val="375629654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459312" y="1915098"/>
            <a:ext cx="7810303" cy="3415854"/>
          </a:xfrm>
          <a:prstGeom prst="rect">
            <a:avLst/>
          </a:prstGeom>
        </p:spPr>
      </p:pic>
      <p:pic>
        <p:nvPicPr>
          <p:cNvPr id="10" name="Picture 9"/>
          <p:cNvPicPr>
            <a:picLocks noChangeAspect="1"/>
          </p:cNvPicPr>
          <p:nvPr/>
        </p:nvPicPr>
        <p:blipFill>
          <a:blip r:embed="rId4"/>
          <a:stretch>
            <a:fillRect/>
          </a:stretch>
        </p:blipFill>
        <p:spPr>
          <a:xfrm>
            <a:off x="8644600" y="2273232"/>
            <a:ext cx="3181350" cy="2676525"/>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and Multiple Tables – Wrong Arrow Direction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5"/>
          <a:stretch>
            <a:fillRect/>
          </a:stretch>
        </p:blipFill>
        <p:spPr>
          <a:xfrm>
            <a:off x="10785404" y="144034"/>
            <a:ext cx="1310624" cy="406167"/>
          </a:xfrm>
          <a:prstGeom prst="rect">
            <a:avLst/>
          </a:prstGeom>
        </p:spPr>
      </p:pic>
      <p:sp>
        <p:nvSpPr>
          <p:cNvPr id="4" name="Rectangle 3"/>
          <p:cNvSpPr/>
          <p:nvPr/>
        </p:nvSpPr>
        <p:spPr>
          <a:xfrm>
            <a:off x="-133474" y="5788440"/>
            <a:ext cx="8663519" cy="667875"/>
          </a:xfrm>
          <a:prstGeom prst="rect">
            <a:avLst/>
          </a:prstGeom>
        </p:spPr>
        <p:txBody>
          <a:bodyPr wrap="square">
            <a:spAutoFit/>
          </a:bodyPr>
          <a:lstStyle/>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Filter goes from DateDim to CustomerDim</a:t>
            </a:r>
          </a:p>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This is why the Count of Month in the table above is incorrect</a:t>
            </a:r>
          </a:p>
        </p:txBody>
      </p:sp>
      <p:sp>
        <p:nvSpPr>
          <p:cNvPr id="13" name="Rectangle 12"/>
          <p:cNvSpPr/>
          <p:nvPr/>
        </p:nvSpPr>
        <p:spPr>
          <a:xfrm>
            <a:off x="5734109" y="4466182"/>
            <a:ext cx="2490830" cy="840230"/>
          </a:xfrm>
          <a:prstGeom prst="rect">
            <a:avLst/>
          </a:prstGeom>
        </p:spPr>
        <p:txBody>
          <a:bodyPr wrap="square">
            <a:spAutoFit/>
          </a:bodyPr>
          <a:lstStyle/>
          <a:p>
            <a:pPr>
              <a:lnSpc>
                <a:spcPct val="90000"/>
              </a:lnSpc>
              <a:spcAft>
                <a:spcPts val="600"/>
              </a:spcAft>
            </a:pPr>
            <a:r>
              <a:rPr lang="en-US" dirty="0">
                <a:solidFill>
                  <a:schemeClr val="bg1"/>
                </a:solidFill>
              </a:rPr>
              <a:t>Arrow does not allow filters to flow to DateDim</a:t>
            </a:r>
          </a:p>
        </p:txBody>
      </p:sp>
      <p:cxnSp>
        <p:nvCxnSpPr>
          <p:cNvPr id="14" name="Straight Arrow Connector 13"/>
          <p:cNvCxnSpPr/>
          <p:nvPr/>
        </p:nvCxnSpPr>
        <p:spPr>
          <a:xfrm>
            <a:off x="2607501" y="3972838"/>
            <a:ext cx="1014608" cy="0"/>
          </a:xfrm>
          <a:prstGeom prst="straightConnector1">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554167" y="4015673"/>
            <a:ext cx="2106667" cy="341632"/>
          </a:xfrm>
          <a:prstGeom prst="rect">
            <a:avLst/>
          </a:prstGeom>
        </p:spPr>
        <p:txBody>
          <a:bodyPr wrap="none">
            <a:spAutoFit/>
          </a:bodyPr>
          <a:lstStyle/>
          <a:p>
            <a:pPr>
              <a:lnSpc>
                <a:spcPct val="90000"/>
              </a:lnSpc>
              <a:spcAft>
                <a:spcPts val="600"/>
              </a:spcAft>
            </a:pPr>
            <a:r>
              <a:rPr lang="en-US" dirty="0">
                <a:solidFill>
                  <a:schemeClr val="bg1"/>
                </a:solidFill>
              </a:rPr>
              <a:t>Arrow allows filters</a:t>
            </a:r>
          </a:p>
        </p:txBody>
      </p:sp>
      <p:sp>
        <p:nvSpPr>
          <p:cNvPr id="9" name="Oval 8"/>
          <p:cNvSpPr/>
          <p:nvPr/>
        </p:nvSpPr>
        <p:spPr bwMode="auto">
          <a:xfrm>
            <a:off x="6359592" y="4201193"/>
            <a:ext cx="300625" cy="372985"/>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0675013" y="2282757"/>
            <a:ext cx="1150937" cy="2667000"/>
          </a:xfrm>
          <a:prstGeom prst="rect">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10113659" y="1580254"/>
            <a:ext cx="2273643" cy="794064"/>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Cross filtering does not work</a:t>
            </a:r>
          </a:p>
        </p:txBody>
      </p:sp>
    </p:spTree>
    <p:extLst>
      <p:ext uri="{BB962C8B-B14F-4D97-AF65-F5344CB8AC3E}">
        <p14:creationId xmlns:p14="http://schemas.microsoft.com/office/powerpoint/2010/main" val="268928601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Evaluation Context Multiple Table – Summary and Take Aways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1873670" y="2340977"/>
            <a:ext cx="3850725" cy="424732"/>
          </a:xfrm>
          <a:prstGeom prst="rect">
            <a:avLst/>
          </a:prstGeom>
        </p:spPr>
        <p:txBody>
          <a:bodyPr wrap="square">
            <a:spAutoFit/>
          </a:bodyPr>
          <a:lstStyle/>
          <a:p>
            <a:pPr>
              <a:lnSpc>
                <a:spcPct val="90000"/>
              </a:lnSpc>
              <a:spcAft>
                <a:spcPts val="600"/>
              </a:spcAft>
            </a:pPr>
            <a:r>
              <a:rPr lang="en-US" sz="2400" b="1" dirty="0"/>
              <a:t>Row Context </a:t>
            </a:r>
          </a:p>
        </p:txBody>
      </p:sp>
      <p:sp>
        <p:nvSpPr>
          <p:cNvPr id="9" name="Rectangle 8"/>
          <p:cNvSpPr/>
          <p:nvPr/>
        </p:nvSpPr>
        <p:spPr>
          <a:xfrm>
            <a:off x="7603916" y="2340977"/>
            <a:ext cx="3850725" cy="424732"/>
          </a:xfrm>
          <a:prstGeom prst="rect">
            <a:avLst/>
          </a:prstGeom>
        </p:spPr>
        <p:txBody>
          <a:bodyPr wrap="square">
            <a:spAutoFit/>
          </a:bodyPr>
          <a:lstStyle/>
          <a:p>
            <a:pPr>
              <a:lnSpc>
                <a:spcPct val="90000"/>
              </a:lnSpc>
              <a:spcAft>
                <a:spcPts val="600"/>
              </a:spcAft>
            </a:pPr>
            <a:r>
              <a:rPr lang="en-US" sz="2400" b="1" dirty="0"/>
              <a:t>Filter Context </a:t>
            </a:r>
          </a:p>
        </p:txBody>
      </p:sp>
      <p:sp>
        <p:nvSpPr>
          <p:cNvPr id="10" name="Rectangle 9"/>
          <p:cNvSpPr/>
          <p:nvPr/>
        </p:nvSpPr>
        <p:spPr>
          <a:xfrm>
            <a:off x="964564" y="3005719"/>
            <a:ext cx="4636135" cy="2803844"/>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Does not propagate automatically</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Need to use </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b="1" dirty="0">
                <a:gradFill>
                  <a:gsLst>
                    <a:gs pos="2917">
                      <a:schemeClr val="tx1"/>
                    </a:gs>
                    <a:gs pos="30000">
                      <a:schemeClr val="tx1"/>
                    </a:gs>
                  </a:gsLst>
                  <a:lin ang="5400000" scaled="0"/>
                </a:gradFill>
              </a:rPr>
              <a:t>RELATED</a:t>
            </a:r>
          </a:p>
          <a:p>
            <a:pPr>
              <a:lnSpc>
                <a:spcPct val="90000"/>
              </a:lnSpc>
              <a:spcAft>
                <a:spcPts val="600"/>
              </a:spcAft>
            </a:pPr>
            <a:r>
              <a:rPr lang="en-US" sz="2400" b="1" dirty="0">
                <a:gradFill>
                  <a:gsLst>
                    <a:gs pos="2917">
                      <a:schemeClr val="tx1"/>
                    </a:gs>
                    <a:gs pos="30000">
                      <a:schemeClr val="tx1"/>
                    </a:gs>
                  </a:gsLst>
                  <a:lin ang="5400000" scaled="0"/>
                </a:gradFill>
              </a:rPr>
              <a:t>	RELATEDTABLE </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2" name="Rectangle 11"/>
          <p:cNvSpPr/>
          <p:nvPr/>
        </p:nvSpPr>
        <p:spPr>
          <a:xfrm>
            <a:off x="6850879" y="3005719"/>
            <a:ext cx="4146054" cy="2317558"/>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Propagates automatically</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Depends on direction of arrow in relationship diagram </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7609820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DAX Function Types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bwMode="auto">
          <a:xfrm>
            <a:off x="1654849" y="2282716"/>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Scalar Functions</a:t>
            </a:r>
          </a:p>
        </p:txBody>
      </p:sp>
      <p:sp>
        <p:nvSpPr>
          <p:cNvPr id="10" name="Rectangle 9"/>
          <p:cNvSpPr/>
          <p:nvPr/>
        </p:nvSpPr>
        <p:spPr bwMode="auto">
          <a:xfrm>
            <a:off x="7407949" y="2252319"/>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Table Functions</a:t>
            </a:r>
          </a:p>
        </p:txBody>
      </p:sp>
      <p:sp>
        <p:nvSpPr>
          <p:cNvPr id="4" name="Rectangle 3"/>
          <p:cNvSpPr/>
          <p:nvPr/>
        </p:nvSpPr>
        <p:spPr>
          <a:xfrm>
            <a:off x="1311949" y="3819675"/>
            <a:ext cx="4047451" cy="1243417"/>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Scalar functions return a Single value as an output</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SUM(Sale[Sales Amount])</a:t>
            </a:r>
          </a:p>
        </p:txBody>
      </p:sp>
      <p:sp>
        <p:nvSpPr>
          <p:cNvPr id="11" name="Rectangle 10"/>
          <p:cNvSpPr/>
          <p:nvPr/>
        </p:nvSpPr>
        <p:spPr>
          <a:xfrm>
            <a:off x="7072950" y="3819675"/>
            <a:ext cx="4047451" cy="1243417"/>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Table functions return a Table as an output</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ALL(GeographyDim)</a:t>
            </a:r>
          </a:p>
        </p:txBody>
      </p:sp>
      <p:sp>
        <p:nvSpPr>
          <p:cNvPr id="5" name="TextBox 4"/>
          <p:cNvSpPr txBox="1"/>
          <p:nvPr/>
        </p:nvSpPr>
        <p:spPr>
          <a:xfrm>
            <a:off x="417141" y="5854700"/>
            <a:ext cx="1150619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There are other ways to classify functions – By kind of operation they perform etc.</a:t>
            </a:r>
          </a:p>
        </p:txBody>
      </p:sp>
    </p:spTree>
    <p:extLst>
      <p:ext uri="{BB962C8B-B14F-4D97-AF65-F5344CB8AC3E}">
        <p14:creationId xmlns:p14="http://schemas.microsoft.com/office/powerpoint/2010/main" val="407720774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Applications of Table functions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a:xfrm>
            <a:off x="355042" y="1672683"/>
            <a:ext cx="9440311" cy="4108817"/>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Table functions can be used 2 ways in Power BI Desktop</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As an input to another DAX function</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Iterator functions</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Calculated Tables</a:t>
            </a:r>
          </a:p>
          <a:p>
            <a:pPr lvl="1">
              <a:lnSpc>
                <a:spcPct val="90000"/>
              </a:lnSpc>
              <a:spcAft>
                <a:spcPts val="600"/>
              </a:spcAft>
            </a:pPr>
            <a:r>
              <a:rPr lang="en-U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12560589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Basic TABLE functions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a:xfrm>
            <a:off x="697995" y="2524884"/>
            <a:ext cx="2831272" cy="424732"/>
          </a:xfrm>
          <a:prstGeom prst="rect">
            <a:avLst/>
          </a:prstGeom>
        </p:spPr>
        <p:txBody>
          <a:bodyPr wrap="square">
            <a:spAutoFit/>
          </a:bodyPr>
          <a:lstStyle/>
          <a:p>
            <a:pPr>
              <a:lnSpc>
                <a:spcPct val="90000"/>
              </a:lnSpc>
              <a:spcAft>
                <a:spcPts val="600"/>
              </a:spcAft>
            </a:pPr>
            <a:r>
              <a:rPr lang="en-US" sz="2400" b="1" dirty="0"/>
              <a:t>Return All Rows</a:t>
            </a:r>
          </a:p>
        </p:txBody>
      </p:sp>
      <p:sp>
        <p:nvSpPr>
          <p:cNvPr id="10" name="Rectangle 9"/>
          <p:cNvSpPr/>
          <p:nvPr/>
        </p:nvSpPr>
        <p:spPr>
          <a:xfrm>
            <a:off x="4299448" y="2524884"/>
            <a:ext cx="3320554" cy="424732"/>
          </a:xfrm>
          <a:prstGeom prst="rect">
            <a:avLst/>
          </a:prstGeom>
        </p:spPr>
        <p:txBody>
          <a:bodyPr wrap="square">
            <a:spAutoFit/>
          </a:bodyPr>
          <a:lstStyle/>
          <a:p>
            <a:pPr>
              <a:lnSpc>
                <a:spcPct val="90000"/>
              </a:lnSpc>
              <a:spcAft>
                <a:spcPts val="600"/>
              </a:spcAft>
            </a:pPr>
            <a:r>
              <a:rPr lang="en-US" sz="2400" b="1" dirty="0"/>
              <a:t>Return Distinct Rows</a:t>
            </a:r>
          </a:p>
        </p:txBody>
      </p:sp>
      <p:sp>
        <p:nvSpPr>
          <p:cNvPr id="11" name="Rectangle 10"/>
          <p:cNvSpPr/>
          <p:nvPr/>
        </p:nvSpPr>
        <p:spPr>
          <a:xfrm>
            <a:off x="8233820" y="2524884"/>
            <a:ext cx="3320554" cy="424732"/>
          </a:xfrm>
          <a:prstGeom prst="rect">
            <a:avLst/>
          </a:prstGeom>
        </p:spPr>
        <p:txBody>
          <a:bodyPr wrap="square">
            <a:spAutoFit/>
          </a:bodyPr>
          <a:lstStyle/>
          <a:p>
            <a:pPr>
              <a:lnSpc>
                <a:spcPct val="90000"/>
              </a:lnSpc>
              <a:spcAft>
                <a:spcPts val="600"/>
              </a:spcAft>
            </a:pPr>
            <a:r>
              <a:rPr lang="en-US" sz="2400" b="1" dirty="0"/>
              <a:t>Return Filtered Rows</a:t>
            </a:r>
          </a:p>
        </p:txBody>
      </p:sp>
      <p:sp>
        <p:nvSpPr>
          <p:cNvPr id="4" name="TextBox 3"/>
          <p:cNvSpPr txBox="1"/>
          <p:nvPr/>
        </p:nvSpPr>
        <p:spPr>
          <a:xfrm>
            <a:off x="978568" y="3497179"/>
            <a:ext cx="1957137"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ALL &amp;  variants</a:t>
            </a:r>
          </a:p>
        </p:txBody>
      </p:sp>
      <p:sp>
        <p:nvSpPr>
          <p:cNvPr id="12" name="TextBox 11"/>
          <p:cNvSpPr txBox="1"/>
          <p:nvPr/>
        </p:nvSpPr>
        <p:spPr>
          <a:xfrm>
            <a:off x="4620126" y="3497179"/>
            <a:ext cx="2783305"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ALL, DISTINCT, VALUES</a:t>
            </a:r>
          </a:p>
        </p:txBody>
      </p:sp>
      <p:sp>
        <p:nvSpPr>
          <p:cNvPr id="13" name="TextBox 12"/>
          <p:cNvSpPr txBox="1"/>
          <p:nvPr/>
        </p:nvSpPr>
        <p:spPr>
          <a:xfrm>
            <a:off x="8233820" y="3497179"/>
            <a:ext cx="278330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FILTER</a:t>
            </a:r>
          </a:p>
        </p:txBody>
      </p:sp>
      <p:sp>
        <p:nvSpPr>
          <p:cNvPr id="14" name="TextBox 13"/>
          <p:cNvSpPr txBox="1"/>
          <p:nvPr/>
        </p:nvSpPr>
        <p:spPr>
          <a:xfrm>
            <a:off x="537410" y="5478379"/>
            <a:ext cx="11016964"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There are more advanced Table functions, which we will not cover</a:t>
            </a:r>
          </a:p>
        </p:txBody>
      </p:sp>
    </p:spTree>
    <p:extLst>
      <p:ext uri="{BB962C8B-B14F-4D97-AF65-F5344CB8AC3E}">
        <p14:creationId xmlns:p14="http://schemas.microsoft.com/office/powerpoint/2010/main" val="172211118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Basic Table functions – Return All Rows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a:xfrm>
            <a:off x="355041" y="1941007"/>
            <a:ext cx="10868280" cy="424732"/>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 </a:t>
            </a:r>
            <a:r>
              <a:rPr lang="en-US" sz="2400" b="1" dirty="0">
                <a:solidFill>
                  <a:srgbClr val="00B0F0"/>
                </a:solidFill>
              </a:rPr>
              <a:t>ALL</a:t>
            </a:r>
            <a:r>
              <a:rPr lang="en-US" sz="2400" dirty="0">
                <a:gradFill>
                  <a:gsLst>
                    <a:gs pos="2917">
                      <a:schemeClr val="tx1"/>
                    </a:gs>
                    <a:gs pos="30000">
                      <a:schemeClr val="tx1"/>
                    </a:gs>
                  </a:gsLst>
                  <a:lin ang="5400000" scaled="0"/>
                </a:gradFill>
              </a:rPr>
              <a:t> function - Can take either Table or Columns in a Table as input</a:t>
            </a:r>
          </a:p>
        </p:txBody>
      </p:sp>
      <p:sp>
        <p:nvSpPr>
          <p:cNvPr id="3" name="Rectangle 2"/>
          <p:cNvSpPr/>
          <p:nvPr/>
        </p:nvSpPr>
        <p:spPr>
          <a:xfrm>
            <a:off x="355041" y="3679884"/>
            <a:ext cx="2393604" cy="369332"/>
          </a:xfrm>
          <a:prstGeom prst="rect">
            <a:avLst/>
          </a:prstGeom>
        </p:spPr>
        <p:txBody>
          <a:bodyPr wrap="none">
            <a:spAutoFit/>
          </a:bodyPr>
          <a:lstStyle/>
          <a:p>
            <a:r>
              <a:rPr lang="en-US" b="1" dirty="0">
                <a:solidFill>
                  <a:srgbClr val="00B0F0"/>
                </a:solidFill>
              </a:rPr>
              <a:t>ALL(GeographyDim)</a:t>
            </a:r>
            <a:endParaRPr lang="en-US" dirty="0"/>
          </a:p>
        </p:txBody>
      </p:sp>
      <p:sp>
        <p:nvSpPr>
          <p:cNvPr id="13" name="Rectangle 12"/>
          <p:cNvSpPr/>
          <p:nvPr/>
        </p:nvSpPr>
        <p:spPr>
          <a:xfrm>
            <a:off x="3753039" y="3679884"/>
            <a:ext cx="3407343" cy="369332"/>
          </a:xfrm>
          <a:prstGeom prst="rect">
            <a:avLst/>
          </a:prstGeom>
        </p:spPr>
        <p:txBody>
          <a:bodyPr wrap="none">
            <a:spAutoFit/>
          </a:bodyPr>
          <a:lstStyle/>
          <a:p>
            <a:r>
              <a:rPr lang="en-US" b="1" dirty="0">
                <a:solidFill>
                  <a:srgbClr val="00B0F0"/>
                </a:solidFill>
              </a:rPr>
              <a:t>ALL(GeographyDim[Region]))</a:t>
            </a:r>
            <a:endParaRPr lang="en-US" dirty="0"/>
          </a:p>
        </p:txBody>
      </p:sp>
      <p:sp>
        <p:nvSpPr>
          <p:cNvPr id="4" name="Rectangle 3"/>
          <p:cNvSpPr/>
          <p:nvPr/>
        </p:nvSpPr>
        <p:spPr>
          <a:xfrm>
            <a:off x="355041" y="2937712"/>
            <a:ext cx="2461251" cy="341632"/>
          </a:xfrm>
          <a:prstGeom prst="rect">
            <a:avLst/>
          </a:prstGeom>
        </p:spPr>
        <p:txBody>
          <a:bodyPr wrap="none">
            <a:spAutoFit/>
          </a:bodyPr>
          <a:lstStyle/>
          <a:p>
            <a:pPr>
              <a:lnSpc>
                <a:spcPct val="90000"/>
              </a:lnSpc>
              <a:spcAft>
                <a:spcPts val="600"/>
              </a:spcAft>
            </a:pPr>
            <a:r>
              <a:rPr lang="en-US" b="1" dirty="0"/>
              <a:t>ALL with Entire Table</a:t>
            </a:r>
          </a:p>
        </p:txBody>
      </p:sp>
      <p:sp>
        <p:nvSpPr>
          <p:cNvPr id="11" name="Rectangle 10"/>
          <p:cNvSpPr/>
          <p:nvPr/>
        </p:nvSpPr>
        <p:spPr>
          <a:xfrm>
            <a:off x="3753039" y="2937712"/>
            <a:ext cx="2536272" cy="341632"/>
          </a:xfrm>
          <a:prstGeom prst="rect">
            <a:avLst/>
          </a:prstGeom>
        </p:spPr>
        <p:txBody>
          <a:bodyPr wrap="none">
            <a:spAutoFit/>
          </a:bodyPr>
          <a:lstStyle/>
          <a:p>
            <a:pPr>
              <a:lnSpc>
                <a:spcPct val="90000"/>
              </a:lnSpc>
              <a:spcAft>
                <a:spcPts val="600"/>
              </a:spcAft>
            </a:pPr>
            <a:r>
              <a:rPr lang="en-US" b="1" dirty="0"/>
              <a:t>ALL with One Column</a:t>
            </a:r>
          </a:p>
        </p:txBody>
      </p:sp>
      <p:sp>
        <p:nvSpPr>
          <p:cNvPr id="12" name="Rectangle 11"/>
          <p:cNvSpPr/>
          <p:nvPr/>
        </p:nvSpPr>
        <p:spPr>
          <a:xfrm>
            <a:off x="7681733" y="2937712"/>
            <a:ext cx="3113353" cy="341632"/>
          </a:xfrm>
          <a:prstGeom prst="rect">
            <a:avLst/>
          </a:prstGeom>
        </p:spPr>
        <p:txBody>
          <a:bodyPr wrap="none">
            <a:spAutoFit/>
          </a:bodyPr>
          <a:lstStyle/>
          <a:p>
            <a:pPr>
              <a:lnSpc>
                <a:spcPct val="90000"/>
              </a:lnSpc>
              <a:spcAft>
                <a:spcPts val="600"/>
              </a:spcAft>
            </a:pPr>
            <a:r>
              <a:rPr lang="en-US" b="1" dirty="0"/>
              <a:t>ALL with Multiple Columns</a:t>
            </a:r>
          </a:p>
        </p:txBody>
      </p:sp>
      <p:sp>
        <p:nvSpPr>
          <p:cNvPr id="15" name="Rectangle 14"/>
          <p:cNvSpPr/>
          <p:nvPr/>
        </p:nvSpPr>
        <p:spPr>
          <a:xfrm>
            <a:off x="7681733" y="3683194"/>
            <a:ext cx="3364062" cy="646331"/>
          </a:xfrm>
          <a:prstGeom prst="rect">
            <a:avLst/>
          </a:prstGeom>
        </p:spPr>
        <p:txBody>
          <a:bodyPr wrap="none">
            <a:spAutoFit/>
          </a:bodyPr>
          <a:lstStyle/>
          <a:p>
            <a:r>
              <a:rPr lang="en-US" b="1" dirty="0">
                <a:solidFill>
                  <a:srgbClr val="00B0F0"/>
                </a:solidFill>
              </a:rPr>
              <a:t>ALL(GeographyDim[Region], </a:t>
            </a:r>
          </a:p>
          <a:p>
            <a:r>
              <a:rPr lang="en-US" b="1" dirty="0">
                <a:solidFill>
                  <a:srgbClr val="00B0F0"/>
                </a:solidFill>
              </a:rPr>
              <a:t>       GeographyDim[State])</a:t>
            </a:r>
            <a:endParaRPr lang="en-US" dirty="0"/>
          </a:p>
        </p:txBody>
      </p:sp>
      <p:sp>
        <p:nvSpPr>
          <p:cNvPr id="5" name="Rectangle 4"/>
          <p:cNvSpPr/>
          <p:nvPr/>
        </p:nvSpPr>
        <p:spPr>
          <a:xfrm>
            <a:off x="355042" y="4697353"/>
            <a:ext cx="2125112" cy="646331"/>
          </a:xfrm>
          <a:prstGeom prst="rect">
            <a:avLst/>
          </a:prstGeom>
        </p:spPr>
        <p:txBody>
          <a:bodyPr wrap="square">
            <a:spAutoFit/>
          </a:bodyPr>
          <a:lstStyle/>
          <a:p>
            <a:r>
              <a:rPr lang="en-US" dirty="0">
                <a:gradFill>
                  <a:gsLst>
                    <a:gs pos="2917">
                      <a:schemeClr val="tx1"/>
                    </a:gs>
                    <a:gs pos="30000">
                      <a:schemeClr val="tx1"/>
                    </a:gs>
                  </a:gsLst>
                  <a:lin ang="5400000" scaled="0"/>
                </a:gradFill>
              </a:rPr>
              <a:t>Returns all rows all columns in Table</a:t>
            </a:r>
            <a:endParaRPr lang="en-US" dirty="0"/>
          </a:p>
        </p:txBody>
      </p:sp>
      <p:sp>
        <p:nvSpPr>
          <p:cNvPr id="16" name="Rectangle 15"/>
          <p:cNvSpPr/>
          <p:nvPr/>
        </p:nvSpPr>
        <p:spPr>
          <a:xfrm>
            <a:off x="3753039" y="4697352"/>
            <a:ext cx="2125112" cy="646331"/>
          </a:xfrm>
          <a:prstGeom prst="rect">
            <a:avLst/>
          </a:prstGeom>
        </p:spPr>
        <p:txBody>
          <a:bodyPr wrap="square">
            <a:spAutoFit/>
          </a:bodyPr>
          <a:lstStyle/>
          <a:p>
            <a:r>
              <a:rPr lang="en-US" dirty="0">
                <a:gradFill>
                  <a:gsLst>
                    <a:gs pos="2917">
                      <a:schemeClr val="tx1"/>
                    </a:gs>
                    <a:gs pos="30000">
                      <a:schemeClr val="tx1"/>
                    </a:gs>
                  </a:gsLst>
                  <a:lin ang="5400000" scaled="0"/>
                </a:gradFill>
              </a:rPr>
              <a:t>Returns all unique values of Column</a:t>
            </a:r>
            <a:endParaRPr lang="en-US" dirty="0"/>
          </a:p>
        </p:txBody>
      </p:sp>
      <p:sp>
        <p:nvSpPr>
          <p:cNvPr id="17" name="Rectangle 16"/>
          <p:cNvSpPr/>
          <p:nvPr/>
        </p:nvSpPr>
        <p:spPr>
          <a:xfrm>
            <a:off x="7670239" y="4707082"/>
            <a:ext cx="3653289" cy="646331"/>
          </a:xfrm>
          <a:prstGeom prst="rect">
            <a:avLst/>
          </a:prstGeom>
        </p:spPr>
        <p:txBody>
          <a:bodyPr wrap="square">
            <a:spAutoFit/>
          </a:bodyPr>
          <a:lstStyle/>
          <a:p>
            <a:r>
              <a:rPr lang="en-US" dirty="0">
                <a:gradFill>
                  <a:gsLst>
                    <a:gs pos="2917">
                      <a:schemeClr val="tx1"/>
                    </a:gs>
                    <a:gs pos="30000">
                      <a:schemeClr val="tx1"/>
                    </a:gs>
                  </a:gsLst>
                  <a:lin ang="5400000" scaled="0"/>
                </a:gradFill>
              </a:rPr>
              <a:t>Returns all unique combinations of Column values</a:t>
            </a:r>
            <a:endParaRPr lang="en-US" dirty="0"/>
          </a:p>
        </p:txBody>
      </p:sp>
    </p:spTree>
    <p:extLst>
      <p:ext uri="{BB962C8B-B14F-4D97-AF65-F5344CB8AC3E}">
        <p14:creationId xmlns:p14="http://schemas.microsoft.com/office/powerpoint/2010/main" val="68933161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Basic Table functions – ALL versions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a:xfrm>
            <a:off x="355041" y="1969288"/>
            <a:ext cx="9440311" cy="424732"/>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There are several forms of the ALL function</a:t>
            </a:r>
          </a:p>
        </p:txBody>
      </p:sp>
      <p:sp>
        <p:nvSpPr>
          <p:cNvPr id="18" name="Rectangle 17"/>
          <p:cNvSpPr/>
          <p:nvPr/>
        </p:nvSpPr>
        <p:spPr>
          <a:xfrm>
            <a:off x="355040" y="2744760"/>
            <a:ext cx="11740987" cy="2880789"/>
          </a:xfrm>
          <a:prstGeom prst="rect">
            <a:avLst/>
          </a:prstGeom>
        </p:spPr>
        <p:txBody>
          <a:bodyPr wrap="square">
            <a:spAutoFit/>
          </a:bodyPr>
          <a:lstStyle/>
          <a:p>
            <a:pPr marL="800100" lvl="1" indent="-342900">
              <a:lnSpc>
                <a:spcPct val="90000"/>
              </a:lnSpc>
              <a:spcAft>
                <a:spcPts val="600"/>
              </a:spcAft>
              <a:buFont typeface="Arial" panose="020B0604020202020204" pitchFamily="34" charset="0"/>
              <a:buChar char="•"/>
            </a:pPr>
            <a:r>
              <a:rPr lang="en-US" sz="2400" b="1" dirty="0">
                <a:solidFill>
                  <a:srgbClr val="00B0F0"/>
                </a:solidFill>
              </a:rPr>
              <a:t>ALL</a:t>
            </a:r>
            <a:r>
              <a:rPr lang="en-US" sz="2400" dirty="0">
                <a:gradFill>
                  <a:gsLst>
                    <a:gs pos="2917">
                      <a:schemeClr val="tx1"/>
                    </a:gs>
                    <a:gs pos="30000">
                      <a:schemeClr val="tx1"/>
                    </a:gs>
                  </a:gsLst>
                  <a:lin ang="5400000" scaled="0"/>
                </a:gradFill>
              </a:rPr>
              <a:t> </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b="1" dirty="0">
                <a:solidFill>
                  <a:srgbClr val="00B0F0"/>
                </a:solidFill>
              </a:rPr>
              <a:t>ALLEXCEPT</a:t>
            </a:r>
            <a:r>
              <a:rPr lang="en-US" sz="2400" dirty="0">
                <a:gradFill>
                  <a:gsLst>
                    <a:gs pos="2917">
                      <a:schemeClr val="tx1"/>
                    </a:gs>
                    <a:gs pos="30000">
                      <a:schemeClr val="tx1"/>
                    </a:gs>
                  </a:gsLst>
                  <a:lin ang="5400000" scaled="0"/>
                </a:gradFill>
              </a:rPr>
              <a:t>  - Return all columns in a Table except 1 or more columns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b="1" dirty="0">
                <a:solidFill>
                  <a:srgbClr val="00B0F0"/>
                </a:solidFill>
              </a:rPr>
              <a:t>ALLSELECTED</a:t>
            </a:r>
            <a:r>
              <a:rPr lang="en-US" sz="2400" dirty="0">
                <a:gradFill>
                  <a:gsLst>
                    <a:gs pos="2917">
                      <a:schemeClr val="tx1"/>
                    </a:gs>
                    <a:gs pos="30000">
                      <a:schemeClr val="tx1"/>
                    </a:gs>
                  </a:gsLst>
                  <a:lin ang="5400000" scaled="0"/>
                </a:gradFill>
              </a:rPr>
              <a:t> – Return all values in a column selected by users in Slicers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b="1" dirty="0">
                <a:solidFill>
                  <a:srgbClr val="00B0F0"/>
                </a:solidFill>
              </a:rPr>
              <a:t>ALLNONBLANKROW </a:t>
            </a:r>
            <a:r>
              <a:rPr lang="en-US" sz="2400" dirty="0">
                <a:gradFill>
                  <a:gsLst>
                    <a:gs pos="2917">
                      <a:schemeClr val="tx1"/>
                    </a:gs>
                    <a:gs pos="30000">
                      <a:schemeClr val="tx1"/>
                    </a:gs>
                  </a:gsLst>
                  <a:lin ang="5400000" scaled="0"/>
                </a:gradFill>
              </a:rPr>
              <a:t>– Return all non-Blank rows</a:t>
            </a:r>
          </a:p>
        </p:txBody>
      </p:sp>
    </p:spTree>
    <p:extLst>
      <p:ext uri="{BB962C8B-B14F-4D97-AF65-F5344CB8AC3E}">
        <p14:creationId xmlns:p14="http://schemas.microsoft.com/office/powerpoint/2010/main" val="31666867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4C799-1BF1-4746-AC75-BEA8F3F5FD0C}"/>
              </a:ext>
            </a:extLst>
          </p:cNvPr>
          <p:cNvSpPr>
            <a:spLocks noGrp="1"/>
          </p:cNvSpPr>
          <p:nvPr>
            <p:ph type="title"/>
          </p:nvPr>
        </p:nvSpPr>
        <p:spPr/>
        <p:txBody>
          <a:bodyPr>
            <a:normAutofit fontScale="90000"/>
          </a:bodyPr>
          <a:lstStyle/>
          <a:p>
            <a:r>
              <a:rPr lang="en-US" dirty="0"/>
              <a:t>Module 4a – DAX Evaluation Contexts</a:t>
            </a:r>
          </a:p>
        </p:txBody>
      </p:sp>
      <p:sp>
        <p:nvSpPr>
          <p:cNvPr id="3" name="Text Placeholder 2">
            <a:extLst>
              <a:ext uri="{FF2B5EF4-FFF2-40B4-BE49-F238E27FC236}">
                <a16:creationId xmlns:a16="http://schemas.microsoft.com/office/drawing/2014/main" id="{90D5DD9D-A3B4-4446-830A-6503A82C1C5D}"/>
              </a:ext>
            </a:extLst>
          </p:cNvPr>
          <p:cNvSpPr>
            <a:spLocks noGrp="1"/>
          </p:cNvSpPr>
          <p:nvPr>
            <p:ph type="body" sz="quarter" idx="13"/>
          </p:nvPr>
        </p:nvSpPr>
        <p:spPr>
          <a:xfrm>
            <a:off x="104775" y="1028700"/>
            <a:ext cx="8416925" cy="4876800"/>
          </a:xfrm>
        </p:spPr>
        <p:txBody>
          <a:bodyPr>
            <a:normAutofit fontScale="92500" lnSpcReduction="10000"/>
          </a:bodyPr>
          <a:lstStyle/>
          <a:p>
            <a:pPr fontAlgn="base"/>
            <a:r>
              <a:rPr lang="en-US" b="1" dirty="0"/>
              <a:t>Filter Context</a:t>
            </a:r>
            <a:endParaRPr lang="en-US" dirty="0"/>
          </a:p>
          <a:p>
            <a:pPr fontAlgn="base"/>
            <a:r>
              <a:rPr lang="en-US" dirty="0"/>
              <a:t>Comes initially from the visual coordinates.</a:t>
            </a:r>
          </a:p>
          <a:p>
            <a:pPr fontAlgn="base"/>
            <a:r>
              <a:rPr lang="en-US" dirty="0"/>
              <a:t>Can be modified by the functions like CALCULATE().</a:t>
            </a:r>
          </a:p>
          <a:p>
            <a:pPr fontAlgn="base"/>
            <a:r>
              <a:rPr lang="en-US" dirty="0"/>
              <a:t>Follows the one to many relationships automatically.</a:t>
            </a:r>
          </a:p>
          <a:p>
            <a:pPr fontAlgn="base"/>
            <a:r>
              <a:rPr lang="en-US" dirty="0"/>
              <a:t>Bidirectional filtering can be forced.</a:t>
            </a:r>
          </a:p>
          <a:p>
            <a:pPr fontAlgn="base"/>
            <a:endParaRPr lang="en-US" dirty="0"/>
          </a:p>
          <a:p>
            <a:pPr fontAlgn="base"/>
            <a:r>
              <a:rPr lang="en-US" b="1" dirty="0"/>
              <a:t>Row Context</a:t>
            </a:r>
            <a:endParaRPr lang="en-US" dirty="0"/>
          </a:p>
          <a:p>
            <a:pPr fontAlgn="base"/>
            <a:r>
              <a:rPr lang="en-US" dirty="0"/>
              <a:t>Exists in calculated columns.</a:t>
            </a:r>
          </a:p>
          <a:p>
            <a:pPr fontAlgn="base"/>
            <a:r>
              <a:rPr lang="en-US" dirty="0"/>
              <a:t>Exists in special DAX functions like SUMX and FILTER.</a:t>
            </a:r>
          </a:p>
          <a:p>
            <a:pPr fontAlgn="base"/>
            <a:r>
              <a:rPr lang="en-US" dirty="0"/>
              <a:t>Does not follow relationship.</a:t>
            </a:r>
          </a:p>
          <a:p>
            <a:pPr fontAlgn="base"/>
            <a:r>
              <a:rPr lang="en-US" dirty="0"/>
              <a:t>A row Context does not create a filter context.</a:t>
            </a:r>
          </a:p>
          <a:p>
            <a:endParaRPr lang="en-US" dirty="0"/>
          </a:p>
        </p:txBody>
      </p:sp>
      <p:pic>
        <p:nvPicPr>
          <p:cNvPr id="4" name="Picture 3">
            <a:extLst>
              <a:ext uri="{FF2B5EF4-FFF2-40B4-BE49-F238E27FC236}">
                <a16:creationId xmlns:a16="http://schemas.microsoft.com/office/drawing/2014/main" id="{F14A7E89-98E1-44E3-8CD9-6404FFF6D189}"/>
              </a:ext>
            </a:extLst>
          </p:cNvPr>
          <p:cNvPicPr>
            <a:picLocks noChangeAspect="1"/>
          </p:cNvPicPr>
          <p:nvPr/>
        </p:nvPicPr>
        <p:blipFill>
          <a:blip r:embed="rId3"/>
          <a:stretch>
            <a:fillRect/>
          </a:stretch>
        </p:blipFill>
        <p:spPr>
          <a:xfrm>
            <a:off x="8315325" y="2298540"/>
            <a:ext cx="3771900" cy="2837955"/>
          </a:xfrm>
          <a:prstGeom prst="rect">
            <a:avLst/>
          </a:prstGeom>
        </p:spPr>
      </p:pic>
    </p:spTree>
    <p:extLst>
      <p:ext uri="{BB962C8B-B14F-4D97-AF65-F5344CB8AC3E}">
        <p14:creationId xmlns:p14="http://schemas.microsoft.com/office/powerpoint/2010/main" val="2113294576"/>
      </p:ext>
    </p:extLst>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Basic Table Functions – Return Distinct Rows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8" name="Rectangle 17"/>
          <p:cNvSpPr/>
          <p:nvPr/>
        </p:nvSpPr>
        <p:spPr>
          <a:xfrm>
            <a:off x="355041" y="2744760"/>
            <a:ext cx="11568300" cy="2062103"/>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b="1" dirty="0">
                <a:solidFill>
                  <a:srgbClr val="00B0F0"/>
                </a:solidFill>
              </a:rPr>
              <a:t>VALUES – </a:t>
            </a:r>
            <a:r>
              <a:rPr lang="en-US" sz="2400" dirty="0">
                <a:gradFill>
                  <a:gsLst>
                    <a:gs pos="2917">
                      <a:schemeClr val="tx1"/>
                    </a:gs>
                    <a:gs pos="30000">
                      <a:schemeClr val="tx1"/>
                    </a:gs>
                  </a:gsLst>
                  <a:lin ang="5400000" scaled="0"/>
                </a:gradFill>
              </a:rPr>
              <a:t>Return</a:t>
            </a:r>
            <a:r>
              <a:rPr lang="en-US" sz="2400" b="1" dirty="0">
                <a:solidFill>
                  <a:srgbClr val="00B0F0"/>
                </a:solidFill>
              </a:rPr>
              <a:t> </a:t>
            </a:r>
            <a:r>
              <a:rPr lang="en-US" sz="2400" dirty="0">
                <a:gradFill>
                  <a:gsLst>
                    <a:gs pos="2917">
                      <a:schemeClr val="tx1"/>
                    </a:gs>
                    <a:gs pos="30000">
                      <a:schemeClr val="tx1"/>
                    </a:gs>
                  </a:gsLst>
                  <a:lin ang="5400000" scaled="0"/>
                </a:gradFill>
              </a:rPr>
              <a:t>all distinct values in a column or Table </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b="1" dirty="0">
                <a:gradFill>
                  <a:gsLst>
                    <a:gs pos="2917">
                      <a:schemeClr val="tx1"/>
                    </a:gs>
                    <a:gs pos="30000">
                      <a:schemeClr val="tx1"/>
                    </a:gs>
                  </a:gsLst>
                  <a:lin ang="5400000" scaled="0"/>
                </a:gradFill>
              </a:rPr>
              <a:t>(including blank rows)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b="1" dirty="0">
                <a:solidFill>
                  <a:srgbClr val="00B0F0"/>
                </a:solidFill>
              </a:rPr>
              <a:t>DISTINCT </a:t>
            </a:r>
            <a:r>
              <a:rPr lang="en-US" sz="2400" dirty="0">
                <a:gradFill>
                  <a:gsLst>
                    <a:gs pos="2917">
                      <a:schemeClr val="tx1"/>
                    </a:gs>
                    <a:gs pos="30000">
                      <a:schemeClr val="tx1"/>
                    </a:gs>
                  </a:gsLst>
                  <a:lin ang="5400000" scaled="0"/>
                </a:gradFill>
              </a:rPr>
              <a:t>- Return all distinct values in a column or Table </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b="1" dirty="0">
                <a:gradFill>
                  <a:gsLst>
                    <a:gs pos="2917">
                      <a:schemeClr val="tx1"/>
                    </a:gs>
                    <a:gs pos="30000">
                      <a:schemeClr val="tx1"/>
                    </a:gs>
                  </a:gsLst>
                  <a:lin ang="5400000" scaled="0"/>
                </a:gradFill>
              </a:rPr>
              <a:t>(not including blank rows)</a:t>
            </a:r>
          </a:p>
        </p:txBody>
      </p:sp>
    </p:spTree>
    <p:extLst>
      <p:ext uri="{BB962C8B-B14F-4D97-AF65-F5344CB8AC3E}">
        <p14:creationId xmlns:p14="http://schemas.microsoft.com/office/powerpoint/2010/main" val="175591106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9410731" y="3662681"/>
            <a:ext cx="1587610" cy="2205794"/>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9307" y="3057860"/>
            <a:ext cx="1791013" cy="3459482"/>
          </a:xfrm>
          <a:prstGeom prst="rect">
            <a:avLst/>
          </a:prstGeom>
          <a:ln w="3175">
            <a:noFill/>
          </a:ln>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Basic Table Functions – Return Filtered Set of Rows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5"/>
          <a:stretch>
            <a:fillRect/>
          </a:stretch>
        </p:blipFill>
        <p:spPr>
          <a:xfrm>
            <a:off x="10785404" y="144034"/>
            <a:ext cx="1310624" cy="406167"/>
          </a:xfrm>
          <a:prstGeom prst="rect">
            <a:avLst/>
          </a:prstGeom>
        </p:spPr>
      </p:pic>
      <p:sp>
        <p:nvSpPr>
          <p:cNvPr id="3" name="Rectangle 2"/>
          <p:cNvSpPr/>
          <p:nvPr/>
        </p:nvSpPr>
        <p:spPr>
          <a:xfrm>
            <a:off x="355042" y="2125319"/>
            <a:ext cx="10241977" cy="646331"/>
          </a:xfrm>
          <a:prstGeom prst="rect">
            <a:avLst/>
          </a:prstGeom>
        </p:spPr>
        <p:txBody>
          <a:bodyPr wrap="square">
            <a:spAutoFit/>
          </a:bodyPr>
          <a:lstStyle/>
          <a:p>
            <a:r>
              <a:rPr lang="en-US" b="1" dirty="0">
                <a:solidFill>
                  <a:srgbClr val="00B0F0"/>
                </a:solidFill>
              </a:rPr>
              <a:t>FILTER(ALL(GeographyDim[Region], GeographyDim[State]), GeographyDim[Region] = “Central”) </a:t>
            </a:r>
            <a:endParaRPr lang="en-US" dirty="0"/>
          </a:p>
        </p:txBody>
      </p:sp>
      <p:sp>
        <p:nvSpPr>
          <p:cNvPr id="4" name="Rectangle 3"/>
          <p:cNvSpPr/>
          <p:nvPr/>
        </p:nvSpPr>
        <p:spPr>
          <a:xfrm>
            <a:off x="355042" y="3052062"/>
            <a:ext cx="4655369" cy="1754326"/>
          </a:xfrm>
          <a:prstGeom prst="rect">
            <a:avLst/>
          </a:prstGeom>
        </p:spPr>
        <p:txBody>
          <a:bodyPr wrap="square">
            <a:spAutoFit/>
          </a:bodyPr>
          <a:lstStyle/>
          <a:p>
            <a:pPr marL="285750" indent="-285750">
              <a:buFont typeface="Arial" panose="020B0604020202020204" pitchFamily="34" charset="0"/>
              <a:buChar char="•"/>
            </a:pPr>
            <a:r>
              <a:rPr lang="en-US" dirty="0">
                <a:gradFill>
                  <a:gsLst>
                    <a:gs pos="2917">
                      <a:schemeClr val="tx1"/>
                    </a:gs>
                    <a:gs pos="30000">
                      <a:schemeClr val="tx1"/>
                    </a:gs>
                  </a:gsLst>
                  <a:lin ang="5400000" scaled="0"/>
                </a:gradFill>
              </a:rPr>
              <a:t>Take all unique combinations of GeographyDim[Region], GeographyDim[State]</a:t>
            </a:r>
          </a:p>
          <a:p>
            <a:endParaRPr lang="en-US" dirty="0">
              <a:gradFill>
                <a:gsLst>
                  <a:gs pos="2917">
                    <a:schemeClr val="tx1"/>
                  </a:gs>
                  <a:gs pos="30000">
                    <a:schemeClr val="tx1"/>
                  </a:gs>
                </a:gsLst>
                <a:lin ang="5400000" scaled="0"/>
              </a:gradFill>
            </a:endParaRPr>
          </a:p>
          <a:p>
            <a:pPr marL="285750" indent="-285750">
              <a:buFont typeface="Arial" panose="020B0604020202020204" pitchFamily="34" charset="0"/>
              <a:buChar char="•"/>
            </a:pPr>
            <a:r>
              <a:rPr lang="en-US" dirty="0">
                <a:gradFill>
                  <a:gsLst>
                    <a:gs pos="2917">
                      <a:schemeClr val="tx1"/>
                    </a:gs>
                    <a:gs pos="30000">
                      <a:schemeClr val="tx1"/>
                    </a:gs>
                  </a:gsLst>
                  <a:lin ang="5400000" scaled="0"/>
                </a:gradFill>
              </a:rPr>
              <a:t>Filter down to the rows where GeographyDim[Region] = “Central”</a:t>
            </a:r>
            <a:endParaRPr lang="en-US" dirty="0"/>
          </a:p>
        </p:txBody>
      </p:sp>
      <p:sp>
        <p:nvSpPr>
          <p:cNvPr id="12" name="Rectangle 11"/>
          <p:cNvSpPr/>
          <p:nvPr/>
        </p:nvSpPr>
        <p:spPr bwMode="auto">
          <a:xfrm>
            <a:off x="5979307" y="3273393"/>
            <a:ext cx="1791013" cy="226546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9410731" y="3883069"/>
            <a:ext cx="1587610" cy="1985406"/>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14"/>
          <p:cNvCxnSpPr/>
          <p:nvPr/>
        </p:nvCxnSpPr>
        <p:spPr>
          <a:xfrm>
            <a:off x="8041710" y="4659682"/>
            <a:ext cx="1102290"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38048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DAX Iterator Functions Take Advantage of Evaluation Context</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bwMode="auto">
          <a:xfrm>
            <a:off x="1654849" y="2282716"/>
            <a:ext cx="3377455"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Iterator Functions</a:t>
            </a:r>
          </a:p>
        </p:txBody>
      </p:sp>
      <p:sp>
        <p:nvSpPr>
          <p:cNvPr id="4" name="Rectangle 3"/>
          <p:cNvSpPr/>
          <p:nvPr/>
        </p:nvSpPr>
        <p:spPr>
          <a:xfrm>
            <a:off x="1311949" y="3819675"/>
            <a:ext cx="4047451" cy="1631216"/>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Creates a </a:t>
            </a:r>
            <a:r>
              <a:rPr lang="en-US" sz="2000" i="1" dirty="0">
                <a:gradFill>
                  <a:gsLst>
                    <a:gs pos="2917">
                      <a:schemeClr val="tx1"/>
                    </a:gs>
                    <a:gs pos="30000">
                      <a:schemeClr val="tx1"/>
                    </a:gs>
                  </a:gsLst>
                  <a:lin ang="5400000" scaled="0"/>
                </a:gradFill>
              </a:rPr>
              <a:t>row context</a:t>
            </a:r>
            <a:r>
              <a:rPr lang="en-US" sz="2000" dirty="0">
                <a:gradFill>
                  <a:gsLst>
                    <a:gs pos="2917">
                      <a:schemeClr val="tx1"/>
                    </a:gs>
                    <a:gs pos="30000">
                      <a:schemeClr val="tx1"/>
                    </a:gs>
                  </a:gsLst>
                  <a:lin ang="5400000" scaled="0"/>
                </a:gradFill>
              </a:rPr>
              <a:t> by iterating over a table that you specify</a:t>
            </a:r>
          </a:p>
          <a:p>
            <a:pPr>
              <a:lnSpc>
                <a:spcPct val="90000"/>
              </a:lnSpc>
              <a:spcAft>
                <a:spcPts val="600"/>
              </a:spcAft>
            </a:pPr>
            <a:endParaRPr lang="en-US" sz="20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Ex. SUMX</a:t>
            </a:r>
          </a:p>
        </p:txBody>
      </p:sp>
    </p:spTree>
    <p:extLst>
      <p:ext uri="{BB962C8B-B14F-4D97-AF65-F5344CB8AC3E}">
        <p14:creationId xmlns:p14="http://schemas.microsoft.com/office/powerpoint/2010/main" val="117356625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gradFill>
                  <a:gsLst>
                    <a:gs pos="1250">
                      <a:srgbClr val="505050"/>
                    </a:gs>
                    <a:gs pos="100000">
                      <a:srgbClr val="505050"/>
                    </a:gs>
                  </a:gsLst>
                  <a:lin ang="5400000" scaled="0"/>
                </a:gradFill>
                <a:latin typeface="Segoe UI"/>
              </a:rPr>
              <a:t>Table Functions Application </a:t>
            </a:r>
            <a:r>
              <a:rPr lang="en-US" sz="2800" b="1" dirty="0">
                <a:latin typeface="+mn-lt"/>
              </a:rPr>
              <a:t>– Iterators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355042" y="1940653"/>
            <a:ext cx="10631406" cy="369332"/>
          </a:xfrm>
          <a:prstGeom prst="rect">
            <a:avLst/>
          </a:prstGeom>
        </p:spPr>
        <p:txBody>
          <a:bodyPr wrap="square">
            <a:spAutoFit/>
          </a:bodyPr>
          <a:lstStyle/>
          <a:p>
            <a:r>
              <a:rPr lang="en-US" b="1" dirty="0">
                <a:solidFill>
                  <a:srgbClr val="00B0F0"/>
                </a:solidFill>
              </a:rPr>
              <a:t>[COGS] = SUMX(Sales, Sales[Units] * RELATED(ProductDim[Unit Cost]))</a:t>
            </a:r>
          </a:p>
        </p:txBody>
      </p:sp>
      <p:grpSp>
        <p:nvGrpSpPr>
          <p:cNvPr id="10" name="Group 9">
            <a:extLst>
              <a:ext uri="{FF2B5EF4-FFF2-40B4-BE49-F238E27FC236}">
                <a16:creationId xmlns:a16="http://schemas.microsoft.com/office/drawing/2014/main" id="{9630E9FF-8A6C-4331-9529-3DF91E033076}"/>
              </a:ext>
            </a:extLst>
          </p:cNvPr>
          <p:cNvGrpSpPr/>
          <p:nvPr/>
        </p:nvGrpSpPr>
        <p:grpSpPr>
          <a:xfrm>
            <a:off x="2963537" y="2309985"/>
            <a:ext cx="5057341" cy="742059"/>
            <a:chOff x="2963537" y="2309985"/>
            <a:chExt cx="5057341" cy="742059"/>
          </a:xfrm>
        </p:grpSpPr>
        <p:sp>
          <p:nvSpPr>
            <p:cNvPr id="13" name="Right Brace 12"/>
            <p:cNvSpPr/>
            <p:nvPr/>
          </p:nvSpPr>
          <p:spPr>
            <a:xfrm rot="5400000">
              <a:off x="5358223" y="-84701"/>
              <a:ext cx="267970" cy="5057341"/>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p:cNvSpPr txBox="1"/>
            <p:nvPr/>
          </p:nvSpPr>
          <p:spPr>
            <a:xfrm>
              <a:off x="4128740" y="2507279"/>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Argument 2</a:t>
              </a:r>
            </a:p>
          </p:txBody>
        </p:sp>
      </p:grpSp>
      <p:grpSp>
        <p:nvGrpSpPr>
          <p:cNvPr id="9" name="Group 8">
            <a:extLst>
              <a:ext uri="{FF2B5EF4-FFF2-40B4-BE49-F238E27FC236}">
                <a16:creationId xmlns:a16="http://schemas.microsoft.com/office/drawing/2014/main" id="{98ECF449-556B-4369-A2F6-F997574E77EE}"/>
              </a:ext>
            </a:extLst>
          </p:cNvPr>
          <p:cNvGrpSpPr/>
          <p:nvPr/>
        </p:nvGrpSpPr>
        <p:grpSpPr>
          <a:xfrm>
            <a:off x="1184520" y="2309984"/>
            <a:ext cx="2726933" cy="722684"/>
            <a:chOff x="1184520" y="2309984"/>
            <a:chExt cx="2726933" cy="722684"/>
          </a:xfrm>
        </p:grpSpPr>
        <p:sp>
          <p:nvSpPr>
            <p:cNvPr id="15" name="Right Brace 14">
              <a:extLst>
                <a:ext uri="{FF2B5EF4-FFF2-40B4-BE49-F238E27FC236}">
                  <a16:creationId xmlns:a16="http://schemas.microsoft.com/office/drawing/2014/main" id="{F99EB9D6-E2C9-422C-B2A5-43D5504968EF}"/>
                </a:ext>
              </a:extLst>
            </p:cNvPr>
            <p:cNvSpPr/>
            <p:nvPr/>
          </p:nvSpPr>
          <p:spPr>
            <a:xfrm rot="5400000">
              <a:off x="2414002" y="2132405"/>
              <a:ext cx="267970" cy="623127"/>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a:extLst>
                <a:ext uri="{FF2B5EF4-FFF2-40B4-BE49-F238E27FC236}">
                  <a16:creationId xmlns:a16="http://schemas.microsoft.com/office/drawing/2014/main" id="{E86F49E1-A863-4E6E-BACA-0D4526E1B103}"/>
                </a:ext>
              </a:extLst>
            </p:cNvPr>
            <p:cNvSpPr txBox="1"/>
            <p:nvPr/>
          </p:nvSpPr>
          <p:spPr>
            <a:xfrm>
              <a:off x="1184520" y="2487903"/>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Argument 1</a:t>
              </a:r>
            </a:p>
          </p:txBody>
        </p:sp>
      </p:grpSp>
    </p:spTree>
    <p:extLst>
      <p:ext uri="{BB962C8B-B14F-4D97-AF65-F5344CB8AC3E}">
        <p14:creationId xmlns:p14="http://schemas.microsoft.com/office/powerpoint/2010/main" val="373934574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gradFill>
                  <a:gsLst>
                    <a:gs pos="1250">
                      <a:srgbClr val="505050"/>
                    </a:gs>
                    <a:gs pos="100000">
                      <a:srgbClr val="505050"/>
                    </a:gs>
                  </a:gsLst>
                  <a:lin ang="5400000" scaled="0"/>
                </a:gradFill>
                <a:latin typeface="Segoe UI"/>
              </a:rPr>
              <a:t>Table Functions Application – Iterators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8" name="Rectangle 17"/>
          <p:cNvSpPr/>
          <p:nvPr/>
        </p:nvSpPr>
        <p:spPr>
          <a:xfrm>
            <a:off x="355042" y="1940653"/>
            <a:ext cx="10972600" cy="369332"/>
          </a:xfrm>
          <a:prstGeom prst="rect">
            <a:avLst/>
          </a:prstGeom>
        </p:spPr>
        <p:txBody>
          <a:bodyPr wrap="square">
            <a:spAutoFit/>
          </a:bodyPr>
          <a:lstStyle/>
          <a:p>
            <a:r>
              <a:rPr lang="en-US" b="1" dirty="0">
                <a:solidFill>
                  <a:srgbClr val="00B0F0"/>
                </a:solidFill>
              </a:rPr>
              <a:t>[COGS] = SUMX(Sales, Sales[Units] * RELATED(ProductDim[Unit Cost]))</a:t>
            </a:r>
          </a:p>
        </p:txBody>
      </p:sp>
      <p:grpSp>
        <p:nvGrpSpPr>
          <p:cNvPr id="4" name="Group 3"/>
          <p:cNvGrpSpPr/>
          <p:nvPr/>
        </p:nvGrpSpPr>
        <p:grpSpPr>
          <a:xfrm>
            <a:off x="6439381" y="3227088"/>
            <a:ext cx="4888261" cy="544765"/>
            <a:chOff x="6439381" y="3425870"/>
            <a:chExt cx="4888261" cy="544765"/>
          </a:xfrm>
        </p:grpSpPr>
        <p:sp>
          <p:nvSpPr>
            <p:cNvPr id="21" name="Curved Left Arrow 20"/>
            <p:cNvSpPr/>
            <p:nvPr/>
          </p:nvSpPr>
          <p:spPr bwMode="auto">
            <a:xfrm>
              <a:off x="6439381" y="3567184"/>
              <a:ext cx="283794" cy="262138"/>
            </a:xfrm>
            <a:prstGeom prst="curvedLeftArrow">
              <a:avLst/>
            </a:prstGeom>
            <a:solidFill>
              <a:srgbClr val="F2C812"/>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6581278" y="3425870"/>
              <a:ext cx="4746364"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Iterate through each row in Argument 1</a:t>
              </a:r>
            </a:p>
          </p:txBody>
        </p:sp>
      </p:grpSp>
      <p:sp>
        <p:nvSpPr>
          <p:cNvPr id="24" name="Rectangle 23"/>
          <p:cNvSpPr/>
          <p:nvPr/>
        </p:nvSpPr>
        <p:spPr>
          <a:xfrm>
            <a:off x="4884414" y="5742672"/>
            <a:ext cx="729687" cy="369332"/>
          </a:xfrm>
          <a:prstGeom prst="rect">
            <a:avLst/>
          </a:prstGeom>
        </p:spPr>
        <p:txBody>
          <a:bodyPr wrap="none">
            <a:spAutoFit/>
          </a:bodyPr>
          <a:lstStyle/>
          <a:p>
            <a:r>
              <a:rPr lang="en-US" b="1" dirty="0">
                <a:solidFill>
                  <a:srgbClr val="00B0F0"/>
                </a:solidFill>
              </a:rPr>
              <a:t>Sales</a:t>
            </a:r>
            <a:endParaRPr lang="en-US" dirty="0"/>
          </a:p>
        </p:txBody>
      </p:sp>
      <p:pic>
        <p:nvPicPr>
          <p:cNvPr id="3" name="Picture 2"/>
          <p:cNvPicPr>
            <a:picLocks noChangeAspect="1"/>
          </p:cNvPicPr>
          <p:nvPr/>
        </p:nvPicPr>
        <p:blipFill>
          <a:blip r:embed="rId4"/>
          <a:stretch>
            <a:fillRect/>
          </a:stretch>
        </p:blipFill>
        <p:spPr>
          <a:xfrm>
            <a:off x="4132847" y="3164619"/>
            <a:ext cx="2235585" cy="2437799"/>
          </a:xfrm>
          <a:prstGeom prst="rect">
            <a:avLst/>
          </a:prstGeom>
        </p:spPr>
      </p:pic>
      <p:grpSp>
        <p:nvGrpSpPr>
          <p:cNvPr id="15" name="Group 14">
            <a:extLst>
              <a:ext uri="{FF2B5EF4-FFF2-40B4-BE49-F238E27FC236}">
                <a16:creationId xmlns:a16="http://schemas.microsoft.com/office/drawing/2014/main" id="{EDF8D7C7-BB51-4927-A85E-F5F3EA4B809D}"/>
              </a:ext>
            </a:extLst>
          </p:cNvPr>
          <p:cNvGrpSpPr/>
          <p:nvPr/>
        </p:nvGrpSpPr>
        <p:grpSpPr>
          <a:xfrm>
            <a:off x="1184520" y="2309984"/>
            <a:ext cx="2726933" cy="722684"/>
            <a:chOff x="1184520" y="2309984"/>
            <a:chExt cx="2726933" cy="722684"/>
          </a:xfrm>
        </p:grpSpPr>
        <p:sp>
          <p:nvSpPr>
            <p:cNvPr id="16" name="Right Brace 15">
              <a:extLst>
                <a:ext uri="{FF2B5EF4-FFF2-40B4-BE49-F238E27FC236}">
                  <a16:creationId xmlns:a16="http://schemas.microsoft.com/office/drawing/2014/main" id="{C0C33BA0-2C7B-4114-BF47-D18D6058B751}"/>
                </a:ext>
              </a:extLst>
            </p:cNvPr>
            <p:cNvSpPr/>
            <p:nvPr/>
          </p:nvSpPr>
          <p:spPr>
            <a:xfrm rot="5400000">
              <a:off x="2414002" y="2132405"/>
              <a:ext cx="267970" cy="623127"/>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TextBox 16">
              <a:extLst>
                <a:ext uri="{FF2B5EF4-FFF2-40B4-BE49-F238E27FC236}">
                  <a16:creationId xmlns:a16="http://schemas.microsoft.com/office/drawing/2014/main" id="{664B30A1-AEB6-4CB3-B316-4C690D5A6B2C}"/>
                </a:ext>
              </a:extLst>
            </p:cNvPr>
            <p:cNvSpPr txBox="1"/>
            <p:nvPr/>
          </p:nvSpPr>
          <p:spPr>
            <a:xfrm>
              <a:off x="1184520" y="2487903"/>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Argument 1</a:t>
              </a:r>
            </a:p>
          </p:txBody>
        </p:sp>
      </p:grpSp>
    </p:spTree>
    <p:extLst>
      <p:ext uri="{BB962C8B-B14F-4D97-AF65-F5344CB8AC3E}">
        <p14:creationId xmlns:p14="http://schemas.microsoft.com/office/powerpoint/2010/main" val="96778813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852530" y="4670798"/>
            <a:ext cx="4379675" cy="1196714"/>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gradFill>
                  <a:gsLst>
                    <a:gs pos="1250">
                      <a:srgbClr val="505050"/>
                    </a:gs>
                    <a:gs pos="100000">
                      <a:srgbClr val="505050"/>
                    </a:gs>
                  </a:gsLst>
                  <a:lin ang="5400000" scaled="0"/>
                </a:gradFill>
                <a:latin typeface="Segoe UI"/>
              </a:rPr>
              <a:t>Table Functions Application – Iterators</a:t>
            </a:r>
            <a:endParaRPr lang="en-US" sz="2800" b="1" dirty="0">
              <a:latin typeface="+mn-lt"/>
            </a:endParaRP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23" name="Rectangle 22"/>
          <p:cNvSpPr/>
          <p:nvPr/>
        </p:nvSpPr>
        <p:spPr>
          <a:xfrm>
            <a:off x="355042" y="1940653"/>
            <a:ext cx="9459518" cy="369332"/>
          </a:xfrm>
          <a:prstGeom prst="rect">
            <a:avLst/>
          </a:prstGeom>
        </p:spPr>
        <p:txBody>
          <a:bodyPr wrap="square">
            <a:spAutoFit/>
          </a:bodyPr>
          <a:lstStyle/>
          <a:p>
            <a:r>
              <a:rPr lang="en-US" b="1" dirty="0">
                <a:solidFill>
                  <a:srgbClr val="00B0F0"/>
                </a:solidFill>
              </a:rPr>
              <a:t>[COGS] = SUMX(Sales, Sales[Units] * RELATED(ProductDim[Unit Cost]))</a:t>
            </a:r>
          </a:p>
        </p:txBody>
      </p:sp>
      <p:sp>
        <p:nvSpPr>
          <p:cNvPr id="13" name="Rectangle 12"/>
          <p:cNvSpPr/>
          <p:nvPr/>
        </p:nvSpPr>
        <p:spPr>
          <a:xfrm>
            <a:off x="6664263" y="4077647"/>
            <a:ext cx="729687" cy="369332"/>
          </a:xfrm>
          <a:prstGeom prst="rect">
            <a:avLst/>
          </a:prstGeom>
        </p:spPr>
        <p:txBody>
          <a:bodyPr wrap="none">
            <a:spAutoFit/>
          </a:bodyPr>
          <a:lstStyle/>
          <a:p>
            <a:r>
              <a:rPr lang="en-US" b="1" dirty="0">
                <a:solidFill>
                  <a:srgbClr val="00B0F0"/>
                </a:solidFill>
              </a:rPr>
              <a:t>Sales</a:t>
            </a:r>
            <a:endParaRPr lang="en-US" dirty="0"/>
          </a:p>
        </p:txBody>
      </p:sp>
      <p:sp>
        <p:nvSpPr>
          <p:cNvPr id="20" name="Rectangle 19"/>
          <p:cNvSpPr/>
          <p:nvPr/>
        </p:nvSpPr>
        <p:spPr bwMode="auto">
          <a:xfrm>
            <a:off x="2857071" y="5069630"/>
            <a:ext cx="4375134" cy="178158"/>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4900565" y="6180868"/>
            <a:ext cx="1487010" cy="369332"/>
          </a:xfrm>
          <a:prstGeom prst="rect">
            <a:avLst/>
          </a:prstGeom>
        </p:spPr>
        <p:txBody>
          <a:bodyPr wrap="none">
            <a:spAutoFit/>
          </a:bodyPr>
          <a:lstStyle/>
          <a:p>
            <a:r>
              <a:rPr lang="en-US" b="1" dirty="0">
                <a:solidFill>
                  <a:srgbClr val="00B0F0"/>
                </a:solidFill>
              </a:rPr>
              <a:t>ProductDim</a:t>
            </a:r>
            <a:endParaRPr lang="en-US" dirty="0"/>
          </a:p>
        </p:txBody>
      </p:sp>
      <p:grpSp>
        <p:nvGrpSpPr>
          <p:cNvPr id="9" name="Group 8"/>
          <p:cNvGrpSpPr/>
          <p:nvPr/>
        </p:nvGrpSpPr>
        <p:grpSpPr>
          <a:xfrm>
            <a:off x="2795638" y="3080132"/>
            <a:ext cx="3767165" cy="1366847"/>
            <a:chOff x="1594993" y="3080132"/>
            <a:chExt cx="3767165" cy="1366847"/>
          </a:xfrm>
        </p:grpSpPr>
        <p:pic>
          <p:nvPicPr>
            <p:cNvPr id="5" name="Picture 4"/>
            <p:cNvPicPr>
              <a:picLocks noChangeAspect="1"/>
            </p:cNvPicPr>
            <p:nvPr/>
          </p:nvPicPr>
          <p:blipFill>
            <a:blip r:embed="rId5"/>
            <a:stretch>
              <a:fillRect/>
            </a:stretch>
          </p:blipFill>
          <p:spPr>
            <a:xfrm>
              <a:off x="1594993" y="3080132"/>
              <a:ext cx="3767165" cy="1366847"/>
            </a:xfrm>
            <a:prstGeom prst="rect">
              <a:avLst/>
            </a:prstGeom>
          </p:spPr>
        </p:pic>
        <p:sp>
          <p:nvSpPr>
            <p:cNvPr id="15" name="Rectangle 14"/>
            <p:cNvSpPr/>
            <p:nvPr/>
          </p:nvSpPr>
          <p:spPr bwMode="auto">
            <a:xfrm>
              <a:off x="1594993" y="3262986"/>
              <a:ext cx="3767165" cy="19583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8" name="Curved Left Arrow 17"/>
          <p:cNvSpPr/>
          <p:nvPr/>
        </p:nvSpPr>
        <p:spPr bwMode="auto">
          <a:xfrm flipH="1">
            <a:off x="2050955" y="3262986"/>
            <a:ext cx="744683" cy="2089732"/>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39A5EF47-B45D-47F7-B7EA-CAD938B2D9AF}"/>
              </a:ext>
            </a:extLst>
          </p:cNvPr>
          <p:cNvGrpSpPr/>
          <p:nvPr/>
        </p:nvGrpSpPr>
        <p:grpSpPr>
          <a:xfrm>
            <a:off x="2963537" y="2309985"/>
            <a:ext cx="5057341" cy="742059"/>
            <a:chOff x="2963537" y="2309985"/>
            <a:chExt cx="5057341" cy="742059"/>
          </a:xfrm>
        </p:grpSpPr>
        <p:sp>
          <p:nvSpPr>
            <p:cNvPr id="26" name="Right Brace 25">
              <a:extLst>
                <a:ext uri="{FF2B5EF4-FFF2-40B4-BE49-F238E27FC236}">
                  <a16:creationId xmlns:a16="http://schemas.microsoft.com/office/drawing/2014/main" id="{8217614A-89DA-4799-8356-8EF654BEB909}"/>
                </a:ext>
              </a:extLst>
            </p:cNvPr>
            <p:cNvSpPr/>
            <p:nvPr/>
          </p:nvSpPr>
          <p:spPr>
            <a:xfrm rot="5400000">
              <a:off x="5358223" y="-84701"/>
              <a:ext cx="267970" cy="5057341"/>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TextBox 26">
              <a:extLst>
                <a:ext uri="{FF2B5EF4-FFF2-40B4-BE49-F238E27FC236}">
                  <a16:creationId xmlns:a16="http://schemas.microsoft.com/office/drawing/2014/main" id="{C95E5A5B-3B82-4754-8A82-0F36DEDD0D29}"/>
                </a:ext>
              </a:extLst>
            </p:cNvPr>
            <p:cNvSpPr txBox="1"/>
            <p:nvPr/>
          </p:nvSpPr>
          <p:spPr>
            <a:xfrm>
              <a:off x="4128740" y="2507279"/>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Argument 2</a:t>
              </a:r>
            </a:p>
          </p:txBody>
        </p:sp>
      </p:grpSp>
    </p:spTree>
    <p:extLst>
      <p:ext uri="{BB962C8B-B14F-4D97-AF65-F5344CB8AC3E}">
        <p14:creationId xmlns:p14="http://schemas.microsoft.com/office/powerpoint/2010/main" val="419216699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Row Context in a Measure – Iterator Functions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355041" y="1940653"/>
            <a:ext cx="10563167" cy="369332"/>
          </a:xfrm>
          <a:prstGeom prst="rect">
            <a:avLst/>
          </a:prstGeom>
        </p:spPr>
        <p:txBody>
          <a:bodyPr wrap="square">
            <a:spAutoFit/>
          </a:bodyPr>
          <a:lstStyle/>
          <a:p>
            <a:r>
              <a:rPr lang="en-US" b="1" dirty="0">
                <a:solidFill>
                  <a:srgbClr val="00B0F0"/>
                </a:solidFill>
              </a:rPr>
              <a:t>[COGS] = SUMX(Sales, Sales[Units] * RELATED(ProductDim[Unit Cost]))</a:t>
            </a:r>
          </a:p>
        </p:txBody>
      </p:sp>
      <p:grpSp>
        <p:nvGrpSpPr>
          <p:cNvPr id="4" name="Group 3"/>
          <p:cNvGrpSpPr/>
          <p:nvPr/>
        </p:nvGrpSpPr>
        <p:grpSpPr>
          <a:xfrm>
            <a:off x="619573" y="2309985"/>
            <a:ext cx="2373013" cy="783968"/>
            <a:chOff x="974506" y="2325754"/>
            <a:chExt cx="2373013" cy="783968"/>
          </a:xfrm>
        </p:grpSpPr>
        <p:sp>
          <p:nvSpPr>
            <p:cNvPr id="11" name="Right Brace 10"/>
            <p:cNvSpPr/>
            <p:nvPr/>
          </p:nvSpPr>
          <p:spPr>
            <a:xfrm rot="5400000">
              <a:off x="2034913" y="2108325"/>
              <a:ext cx="252201" cy="687059"/>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p:cNvSpPr txBox="1"/>
            <p:nvPr/>
          </p:nvSpPr>
          <p:spPr>
            <a:xfrm>
              <a:off x="974506" y="2564957"/>
              <a:ext cx="237301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SUM it up</a:t>
              </a:r>
            </a:p>
          </p:txBody>
        </p:sp>
      </p:grpSp>
      <p:sp>
        <p:nvSpPr>
          <p:cNvPr id="16" name="TextBox 15"/>
          <p:cNvSpPr txBox="1"/>
          <p:nvPr/>
        </p:nvSpPr>
        <p:spPr>
          <a:xfrm>
            <a:off x="3310524" y="5228229"/>
            <a:ext cx="5180661"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SUM up list obtained</a:t>
            </a:r>
          </a:p>
        </p:txBody>
      </p:sp>
      <p:pic>
        <p:nvPicPr>
          <p:cNvPr id="5" name="Picture 4"/>
          <p:cNvPicPr>
            <a:picLocks noChangeAspect="1"/>
          </p:cNvPicPr>
          <p:nvPr/>
        </p:nvPicPr>
        <p:blipFill>
          <a:blip r:embed="rId4"/>
          <a:stretch>
            <a:fillRect/>
          </a:stretch>
        </p:blipFill>
        <p:spPr>
          <a:xfrm>
            <a:off x="5112077" y="3921334"/>
            <a:ext cx="1577554" cy="1306895"/>
          </a:xfrm>
          <a:prstGeom prst="rect">
            <a:avLst/>
          </a:prstGeom>
        </p:spPr>
      </p:pic>
    </p:spTree>
    <p:extLst>
      <p:ext uri="{BB962C8B-B14F-4D97-AF65-F5344CB8AC3E}">
        <p14:creationId xmlns:p14="http://schemas.microsoft.com/office/powerpoint/2010/main" val="415610343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Why Can an Iterator be a Better Approach then a Calculated Column?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4"/>
          <p:cNvSpPr/>
          <p:nvPr/>
        </p:nvSpPr>
        <p:spPr>
          <a:xfrm>
            <a:off x="355042" y="2125319"/>
            <a:ext cx="11494451" cy="3622530"/>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You avoid creating a Calculated Column</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Let us see the impact of a Calculated Column Called COGS on Data model with 100K rows - What if we have 10 M rows?</a:t>
            </a:r>
          </a:p>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Iterators help you avoid several “Intermediate Calculated Columns”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6347411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Iterator Function Example 2 – Dynamic Segmentation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355042" y="1940653"/>
            <a:ext cx="11300146" cy="1477328"/>
          </a:xfrm>
          <a:prstGeom prst="rect">
            <a:avLst/>
          </a:prstGeom>
        </p:spPr>
        <p:txBody>
          <a:bodyPr wrap="square">
            <a:spAutoFit/>
          </a:bodyPr>
          <a:lstStyle/>
          <a:p>
            <a:r>
              <a:rPr lang="en-US" b="1" dirty="0">
                <a:solidFill>
                  <a:srgbClr val="00B0F0"/>
                </a:solidFill>
              </a:rPr>
              <a:t>Sales Velocity Segment = IF(</a:t>
            </a:r>
          </a:p>
          <a:p>
            <a:r>
              <a:rPr lang="en-US" b="1" dirty="0">
                <a:solidFill>
                  <a:srgbClr val="00B0F0"/>
                </a:solidFill>
              </a:rPr>
              <a:t>                                              SUMX(RELATEDTABLE(Sales), Sales[Sales Amount])&gt;=200000,                     </a:t>
            </a:r>
          </a:p>
          <a:p>
            <a:r>
              <a:rPr lang="en-US" b="1" dirty="0">
                <a:solidFill>
                  <a:srgbClr val="00B0F0"/>
                </a:solidFill>
              </a:rPr>
              <a:t>                                             “High  Velocity”, </a:t>
            </a:r>
          </a:p>
          <a:p>
            <a:r>
              <a:rPr lang="en-US" b="1" dirty="0">
                <a:solidFill>
                  <a:srgbClr val="00B0F0"/>
                </a:solidFill>
              </a:rPr>
              <a:t>                                             “Low Velocity”</a:t>
            </a:r>
          </a:p>
          <a:p>
            <a:r>
              <a:rPr lang="en-US" b="1" dirty="0">
                <a:solidFill>
                  <a:srgbClr val="00B0F0"/>
                </a:solidFill>
              </a:rPr>
              <a:t>                                             )</a:t>
            </a:r>
          </a:p>
        </p:txBody>
      </p:sp>
    </p:spTree>
    <p:extLst>
      <p:ext uri="{BB962C8B-B14F-4D97-AF65-F5344CB8AC3E}">
        <p14:creationId xmlns:p14="http://schemas.microsoft.com/office/powerpoint/2010/main" val="42075181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Converting Row Context to Filter Context (Example 1)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355042" y="1672683"/>
            <a:ext cx="11836094" cy="2585323"/>
          </a:xfrm>
          <a:prstGeom prst="rect">
            <a:avLst/>
          </a:prstGeom>
        </p:spPr>
        <p:txBody>
          <a:bodyPr wrap="square">
            <a:spAutoFit/>
          </a:bodyPr>
          <a:lstStyle/>
          <a:p>
            <a:r>
              <a:rPr lang="en-US" b="1" dirty="0">
                <a:solidFill>
                  <a:schemeClr val="tx1">
                    <a:lumMod val="60000"/>
                    <a:lumOff val="40000"/>
                  </a:schemeClr>
                </a:solidFill>
              </a:rPr>
              <a:t>Sales velocity Segment = IF(</a:t>
            </a:r>
          </a:p>
          <a:p>
            <a:r>
              <a:rPr lang="en-US" b="1" dirty="0">
                <a:solidFill>
                  <a:schemeClr val="tx1">
                    <a:lumMod val="60000"/>
                    <a:lumOff val="40000"/>
                  </a:schemeClr>
                </a:solidFill>
              </a:rPr>
              <a:t>                                              SUMX(RELATEDTABLE(Sales), Sales[Sales Amount])&gt;=200000,                     </a:t>
            </a:r>
          </a:p>
          <a:p>
            <a:r>
              <a:rPr lang="en-US" b="1" dirty="0">
                <a:solidFill>
                  <a:schemeClr val="tx1">
                    <a:lumMod val="60000"/>
                    <a:lumOff val="40000"/>
                  </a:schemeClr>
                </a:solidFill>
              </a:rPr>
              <a:t>                                             “High  Velocity”, </a:t>
            </a:r>
          </a:p>
          <a:p>
            <a:r>
              <a:rPr lang="en-US" b="1" dirty="0">
                <a:solidFill>
                  <a:schemeClr val="tx1">
                    <a:lumMod val="60000"/>
                    <a:lumOff val="40000"/>
                  </a:schemeClr>
                </a:solidFill>
              </a:rPr>
              <a:t>                                             “Low Velocity”)</a:t>
            </a:r>
          </a:p>
          <a:p>
            <a:endParaRPr lang="en-US" b="1" dirty="0">
              <a:solidFill>
                <a:srgbClr val="00B0F0"/>
              </a:solidFill>
            </a:endParaRPr>
          </a:p>
          <a:p>
            <a:r>
              <a:rPr lang="en-US" b="1" dirty="0">
                <a:solidFill>
                  <a:srgbClr val="00B0F0"/>
                </a:solidFill>
              </a:rPr>
              <a:t>Sales Velocity (Using CALCULATE) = IF (</a:t>
            </a:r>
          </a:p>
          <a:p>
            <a:r>
              <a:rPr lang="en-US" b="1" dirty="0">
                <a:solidFill>
                  <a:srgbClr val="00B0F0"/>
                </a:solidFill>
              </a:rPr>
              <a:t>                                                              CALCULATE(SUM(Sales[Sales Amount])) &gt;= 200000, </a:t>
            </a:r>
          </a:p>
          <a:p>
            <a:r>
              <a:rPr lang="en-US" b="1" dirty="0">
                <a:solidFill>
                  <a:srgbClr val="00B0F0"/>
                </a:solidFill>
              </a:rPr>
              <a:t>                                                              "High Velocity", </a:t>
            </a:r>
          </a:p>
          <a:p>
            <a:r>
              <a:rPr lang="en-US" b="1" dirty="0">
                <a:solidFill>
                  <a:srgbClr val="00B0F0"/>
                </a:solidFill>
              </a:rPr>
              <a:t>                                                              "Low Velocity")</a:t>
            </a:r>
          </a:p>
        </p:txBody>
      </p:sp>
      <p:sp>
        <p:nvSpPr>
          <p:cNvPr id="10" name="Rectangle 9"/>
          <p:cNvSpPr/>
          <p:nvPr/>
        </p:nvSpPr>
        <p:spPr>
          <a:xfrm>
            <a:off x="-142741" y="3932202"/>
            <a:ext cx="12095163" cy="2471446"/>
          </a:xfrm>
          <a:prstGeom prst="rect">
            <a:avLst/>
          </a:prstGeom>
        </p:spPr>
        <p:txBody>
          <a:bodyPr wrap="square">
            <a:spAutoFit/>
          </a:bodyPr>
          <a:lstStyle/>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Another way to do Dynamic Segmentation</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This method does not use Iterators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Instead it uses CALCULATE to convert Row Context to Filter Context</a:t>
            </a:r>
          </a:p>
        </p:txBody>
      </p:sp>
    </p:spTree>
    <p:extLst>
      <p:ext uri="{BB962C8B-B14F-4D97-AF65-F5344CB8AC3E}">
        <p14:creationId xmlns:p14="http://schemas.microsoft.com/office/powerpoint/2010/main" val="30489937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4C799-1BF1-4746-AC75-BEA8F3F5FD0C}"/>
              </a:ext>
            </a:extLst>
          </p:cNvPr>
          <p:cNvSpPr>
            <a:spLocks noGrp="1"/>
          </p:cNvSpPr>
          <p:nvPr>
            <p:ph type="title"/>
          </p:nvPr>
        </p:nvSpPr>
        <p:spPr/>
        <p:txBody>
          <a:bodyPr>
            <a:normAutofit fontScale="90000"/>
          </a:bodyPr>
          <a:lstStyle/>
          <a:p>
            <a:r>
              <a:rPr lang="en-US" dirty="0"/>
              <a:t>Module 4a – DAX Evaluation Contexts</a:t>
            </a:r>
          </a:p>
        </p:txBody>
      </p:sp>
      <p:graphicFrame>
        <p:nvGraphicFramePr>
          <p:cNvPr id="7" name="Table 6">
            <a:extLst>
              <a:ext uri="{FF2B5EF4-FFF2-40B4-BE49-F238E27FC236}">
                <a16:creationId xmlns:a16="http://schemas.microsoft.com/office/drawing/2014/main" id="{12E8C70A-349B-46CB-BF19-9F87D014E048}"/>
              </a:ext>
            </a:extLst>
          </p:cNvPr>
          <p:cNvGraphicFramePr>
            <a:graphicFrameLocks noGrp="1"/>
          </p:cNvGraphicFramePr>
          <p:nvPr>
            <p:extLst>
              <p:ext uri="{D42A27DB-BD31-4B8C-83A1-F6EECF244321}">
                <p14:modId xmlns:p14="http://schemas.microsoft.com/office/powerpoint/2010/main" val="3038305820"/>
              </p:ext>
            </p:extLst>
          </p:nvPr>
        </p:nvGraphicFramePr>
        <p:xfrm>
          <a:off x="1890334" y="1037234"/>
          <a:ext cx="7329866" cy="5265177"/>
        </p:xfrm>
        <a:graphic>
          <a:graphicData uri="http://schemas.openxmlformats.org/drawingml/2006/table">
            <a:tbl>
              <a:tblPr/>
              <a:tblGrid>
                <a:gridCol w="3664933">
                  <a:extLst>
                    <a:ext uri="{9D8B030D-6E8A-4147-A177-3AD203B41FA5}">
                      <a16:colId xmlns:a16="http://schemas.microsoft.com/office/drawing/2014/main" val="3815344299"/>
                    </a:ext>
                  </a:extLst>
                </a:gridCol>
                <a:gridCol w="3664933">
                  <a:extLst>
                    <a:ext uri="{9D8B030D-6E8A-4147-A177-3AD203B41FA5}">
                      <a16:colId xmlns:a16="http://schemas.microsoft.com/office/drawing/2014/main" val="1284864416"/>
                    </a:ext>
                  </a:extLst>
                </a:gridCol>
              </a:tblGrid>
              <a:tr h="264119">
                <a:tc>
                  <a:txBody>
                    <a:bodyPr/>
                    <a:lstStyle/>
                    <a:p>
                      <a:pPr algn="l" latinLnBrk="0"/>
                      <a:r>
                        <a:rPr lang="en-US" sz="900" b="1">
                          <a:solidFill>
                            <a:srgbClr val="000000"/>
                          </a:solidFill>
                          <a:effectLst/>
                          <a:latin typeface="Segoe UI Semibold" panose="020B0702040204020203" pitchFamily="34" charset="0"/>
                        </a:rPr>
                        <a:t>Operator Type</a:t>
                      </a:r>
                    </a:p>
                  </a:txBody>
                  <a:tcPr marL="37576" marR="37576" marT="46970" marB="4697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algn="l" latinLnBrk="0"/>
                      <a:r>
                        <a:rPr lang="en-US" sz="900" b="1">
                          <a:solidFill>
                            <a:srgbClr val="000000"/>
                          </a:solidFill>
                          <a:effectLst/>
                          <a:latin typeface="Segoe UI Semibold" panose="020B0702040204020203" pitchFamily="34" charset="0"/>
                        </a:rPr>
                        <a:t>Symbol and Use</a:t>
                      </a:r>
                    </a:p>
                  </a:txBody>
                  <a:tcPr marL="37576" marR="37576" marT="46970" marB="4697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2232189161"/>
                  </a:ext>
                </a:extLst>
              </a:tr>
              <a:tr h="264119">
                <a:tc>
                  <a:txBody>
                    <a:bodyPr/>
                    <a:lstStyle/>
                    <a:p>
                      <a:pPr latinLnBrk="0"/>
                      <a:r>
                        <a:rPr lang="en-US" sz="1100">
                          <a:effectLst/>
                        </a:rPr>
                        <a:t>Parenthesis operator</a:t>
                      </a:r>
                    </a:p>
                  </a:txBody>
                  <a:tcPr marL="37576" marR="37576" marT="46970" marB="4697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latinLnBrk="0"/>
                      <a:r>
                        <a:rPr lang="en-US" sz="1100">
                          <a:effectLst/>
                        </a:rPr>
                        <a:t>() precedence order and grouping of arguments</a:t>
                      </a:r>
                    </a:p>
                  </a:txBody>
                  <a:tcPr marL="37576" marR="37576" marT="46970" marB="4697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2805316942"/>
                  </a:ext>
                </a:extLst>
              </a:tr>
              <a:tr h="1831688">
                <a:tc>
                  <a:txBody>
                    <a:bodyPr/>
                    <a:lstStyle/>
                    <a:p>
                      <a:pPr latinLnBrk="0"/>
                      <a:r>
                        <a:rPr lang="en-US" sz="1100">
                          <a:effectLst/>
                        </a:rPr>
                        <a:t>Arithmetic operators</a:t>
                      </a:r>
                    </a:p>
                  </a:txBody>
                  <a:tcPr marL="37576" marR="37576" marT="46970" marB="4697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latinLnBrk="0"/>
                      <a:r>
                        <a:rPr lang="en-US" sz="1100">
                          <a:effectLst/>
                        </a:rPr>
                        <a:t>+ (addition)</a:t>
                      </a:r>
                      <a:br>
                        <a:rPr lang="en-US" sz="1100">
                          <a:effectLst/>
                        </a:rPr>
                      </a:br>
                      <a:br>
                        <a:rPr lang="en-US" sz="1100">
                          <a:effectLst/>
                        </a:rPr>
                      </a:br>
                      <a:r>
                        <a:rPr lang="en-US" sz="1100">
                          <a:effectLst/>
                        </a:rPr>
                        <a:t>- (subtraction/</a:t>
                      </a:r>
                      <a:br>
                        <a:rPr lang="en-US" sz="1100">
                          <a:effectLst/>
                        </a:rPr>
                      </a:br>
                      <a:br>
                        <a:rPr lang="en-US" sz="1100">
                          <a:effectLst/>
                        </a:rPr>
                      </a:br>
                      <a:r>
                        <a:rPr lang="en-US" sz="1100">
                          <a:effectLst/>
                        </a:rPr>
                        <a:t>sign)</a:t>
                      </a:r>
                      <a:br>
                        <a:rPr lang="en-US" sz="1100">
                          <a:effectLst/>
                        </a:rPr>
                      </a:br>
                      <a:br>
                        <a:rPr lang="en-US" sz="1100">
                          <a:effectLst/>
                        </a:rPr>
                      </a:br>
                      <a:r>
                        <a:rPr lang="en-US" sz="1100">
                          <a:effectLst/>
                        </a:rPr>
                        <a:t>* (multiplication)</a:t>
                      </a:r>
                      <a:br>
                        <a:rPr lang="en-US" sz="1100">
                          <a:effectLst/>
                        </a:rPr>
                      </a:br>
                      <a:br>
                        <a:rPr lang="en-US" sz="1100">
                          <a:effectLst/>
                        </a:rPr>
                      </a:br>
                      <a:r>
                        <a:rPr lang="en-US" sz="1100">
                          <a:effectLst/>
                        </a:rPr>
                        <a:t>/ (division)</a:t>
                      </a:r>
                      <a:br>
                        <a:rPr lang="en-US" sz="1100">
                          <a:effectLst/>
                        </a:rPr>
                      </a:br>
                      <a:br>
                        <a:rPr lang="en-US" sz="1100">
                          <a:effectLst/>
                        </a:rPr>
                      </a:br>
                      <a:r>
                        <a:rPr lang="en-US" sz="1100">
                          <a:effectLst/>
                        </a:rPr>
                        <a:t>^ (exponentiation)</a:t>
                      </a:r>
                    </a:p>
                  </a:txBody>
                  <a:tcPr marL="37576" marR="37576" marT="46970" marB="4697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1735322525"/>
                  </a:ext>
                </a:extLst>
              </a:tr>
              <a:tr h="1831688">
                <a:tc>
                  <a:txBody>
                    <a:bodyPr/>
                    <a:lstStyle/>
                    <a:p>
                      <a:pPr latinLnBrk="0"/>
                      <a:r>
                        <a:rPr lang="en-US" sz="1100">
                          <a:effectLst/>
                        </a:rPr>
                        <a:t>Comparison operators</a:t>
                      </a:r>
                    </a:p>
                  </a:txBody>
                  <a:tcPr marL="37576" marR="37576" marT="46970" marB="4697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latinLnBrk="0"/>
                      <a:r>
                        <a:rPr lang="en-US" sz="1100" dirty="0">
                          <a:effectLst/>
                        </a:rPr>
                        <a:t>= (equal to)</a:t>
                      </a:r>
                      <a:br>
                        <a:rPr lang="en-US" sz="1100" dirty="0">
                          <a:effectLst/>
                        </a:rPr>
                      </a:br>
                      <a:br>
                        <a:rPr lang="en-US" sz="1100" dirty="0">
                          <a:effectLst/>
                        </a:rPr>
                      </a:br>
                      <a:r>
                        <a:rPr lang="en-US" sz="1100" dirty="0">
                          <a:effectLst/>
                        </a:rPr>
                        <a:t>&gt; (greater than)</a:t>
                      </a:r>
                      <a:br>
                        <a:rPr lang="en-US" sz="1100" dirty="0">
                          <a:effectLst/>
                        </a:rPr>
                      </a:br>
                      <a:br>
                        <a:rPr lang="en-US" sz="1100" dirty="0">
                          <a:effectLst/>
                        </a:rPr>
                      </a:br>
                      <a:r>
                        <a:rPr lang="en-US" sz="1100" dirty="0">
                          <a:effectLst/>
                        </a:rPr>
                        <a:t>&lt; (less than)</a:t>
                      </a:r>
                      <a:br>
                        <a:rPr lang="en-US" sz="1100" dirty="0">
                          <a:effectLst/>
                        </a:rPr>
                      </a:br>
                      <a:br>
                        <a:rPr lang="en-US" sz="1100" dirty="0">
                          <a:effectLst/>
                        </a:rPr>
                      </a:br>
                      <a:r>
                        <a:rPr lang="en-US" sz="1100" dirty="0">
                          <a:effectLst/>
                        </a:rPr>
                        <a:t>&gt;= (greater than or equal to)</a:t>
                      </a:r>
                      <a:br>
                        <a:rPr lang="en-US" sz="1100" dirty="0">
                          <a:effectLst/>
                        </a:rPr>
                      </a:br>
                      <a:br>
                        <a:rPr lang="en-US" sz="1100" dirty="0">
                          <a:effectLst/>
                        </a:rPr>
                      </a:br>
                      <a:r>
                        <a:rPr lang="en-US" sz="1100" dirty="0">
                          <a:effectLst/>
                        </a:rPr>
                        <a:t>&lt;= (less than or equal to)</a:t>
                      </a:r>
                      <a:br>
                        <a:rPr lang="en-US" sz="1100" dirty="0">
                          <a:effectLst/>
                        </a:rPr>
                      </a:br>
                      <a:br>
                        <a:rPr lang="en-US" sz="1100" dirty="0">
                          <a:effectLst/>
                        </a:rPr>
                      </a:br>
                      <a:r>
                        <a:rPr lang="en-US" sz="1100" dirty="0">
                          <a:effectLst/>
                        </a:rPr>
                        <a:t>&lt;&gt; (not equal to)</a:t>
                      </a:r>
                    </a:p>
                  </a:txBody>
                  <a:tcPr marL="37576" marR="37576" marT="46970" marB="4697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305770758"/>
                  </a:ext>
                </a:extLst>
              </a:tr>
              <a:tr h="264119">
                <a:tc>
                  <a:txBody>
                    <a:bodyPr/>
                    <a:lstStyle/>
                    <a:p>
                      <a:pPr latinLnBrk="0"/>
                      <a:r>
                        <a:rPr lang="en-US" sz="1100">
                          <a:effectLst/>
                        </a:rPr>
                        <a:t>Text concatenation operator</a:t>
                      </a:r>
                    </a:p>
                  </a:txBody>
                  <a:tcPr marL="37576" marR="37576" marT="46970" marB="4697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latinLnBrk="0"/>
                      <a:r>
                        <a:rPr lang="en-US" sz="1100">
                          <a:effectLst/>
                        </a:rPr>
                        <a:t>&amp; (concatenation)</a:t>
                      </a:r>
                    </a:p>
                  </a:txBody>
                  <a:tcPr marL="37576" marR="37576" marT="46970" marB="4697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1848775322"/>
                  </a:ext>
                </a:extLst>
              </a:tr>
              <a:tr h="577633">
                <a:tc>
                  <a:txBody>
                    <a:bodyPr/>
                    <a:lstStyle/>
                    <a:p>
                      <a:pPr latinLnBrk="0"/>
                      <a:r>
                        <a:rPr lang="en-US" sz="1100">
                          <a:effectLst/>
                        </a:rPr>
                        <a:t>Logic operators</a:t>
                      </a:r>
                    </a:p>
                  </a:txBody>
                  <a:tcPr marL="37576" marR="37576" marT="46970" marB="4697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latinLnBrk="0"/>
                      <a:r>
                        <a:rPr lang="en-US" sz="1100" dirty="0">
                          <a:effectLst/>
                        </a:rPr>
                        <a:t>&amp;&amp; (and)</a:t>
                      </a:r>
                      <a:br>
                        <a:rPr lang="en-US" sz="1100" dirty="0">
                          <a:effectLst/>
                        </a:rPr>
                      </a:br>
                      <a:br>
                        <a:rPr lang="en-US" sz="1100" dirty="0">
                          <a:effectLst/>
                        </a:rPr>
                      </a:br>
                      <a:r>
                        <a:rPr lang="en-US" sz="1100" dirty="0">
                          <a:effectLst/>
                        </a:rPr>
                        <a:t>|| (or)</a:t>
                      </a:r>
                    </a:p>
                  </a:txBody>
                  <a:tcPr marL="37576" marR="37576" marT="46970" marB="4697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1025820047"/>
                  </a:ext>
                </a:extLst>
              </a:tr>
            </a:tbl>
          </a:graphicData>
        </a:graphic>
      </p:graphicFrame>
    </p:spTree>
    <p:extLst>
      <p:ext uri="{BB962C8B-B14F-4D97-AF65-F5344CB8AC3E}">
        <p14:creationId xmlns:p14="http://schemas.microsoft.com/office/powerpoint/2010/main" val="2046363422"/>
      </p:ext>
    </p:extLst>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Iterator Function Example 3 </a:t>
            </a:r>
            <a:br>
              <a:rPr lang="en-US" sz="2800" b="1" dirty="0">
                <a:latin typeface="+mn-lt"/>
              </a:rPr>
            </a:br>
            <a:r>
              <a:rPr lang="en-US" sz="2800" b="1" dirty="0">
                <a:latin typeface="+mn-lt"/>
              </a:rPr>
              <a:t>	– </a:t>
            </a:r>
            <a:r>
              <a:rPr lang="en-US" sz="2800" dirty="0">
                <a:gradFill>
                  <a:gsLst>
                    <a:gs pos="2917">
                      <a:schemeClr val="tx1"/>
                    </a:gs>
                    <a:gs pos="30000">
                      <a:schemeClr val="tx1"/>
                    </a:gs>
                  </a:gsLst>
                  <a:lin ang="5400000" scaled="0"/>
                </a:gradFill>
              </a:rPr>
              <a:t>Ranking Using Iterators in Calc. Column</a:t>
            </a:r>
            <a:br>
              <a:rPr lang="en-US" sz="2800" b="1" dirty="0">
                <a:latin typeface="+mn-lt"/>
              </a:rPr>
            </a:br>
            <a:r>
              <a:rPr lang="en-US" sz="2800" b="1" dirty="0">
                <a:latin typeface="+mn-lt"/>
              </a:rPr>
              <a:t>	</a:t>
            </a:r>
            <a:r>
              <a:rPr lang="en-US" sz="2800" b="1" dirty="0"/>
              <a:t>– </a:t>
            </a:r>
            <a:r>
              <a:rPr lang="en-US" sz="2800" dirty="0">
                <a:gradFill>
                  <a:gsLst>
                    <a:gs pos="2917">
                      <a:schemeClr val="tx1"/>
                    </a:gs>
                    <a:gs pos="30000">
                      <a:schemeClr val="tx1"/>
                    </a:gs>
                  </a:gsLst>
                  <a:lin ang="5400000" scaled="0"/>
                </a:gradFill>
              </a:rPr>
              <a:t>CALCULATE to convert Row Context to Filter Context</a:t>
            </a:r>
            <a:endParaRPr lang="en-US" sz="2800" b="1" dirty="0">
              <a:latin typeface="+mn-lt"/>
            </a:endParaRP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47838" y="2875507"/>
            <a:ext cx="12095163" cy="2031325"/>
          </a:xfrm>
          <a:prstGeom prst="rect">
            <a:avLst/>
          </a:prstGeom>
        </p:spPr>
        <p:txBody>
          <a:bodyPr wrap="square">
            <a:spAutoFit/>
          </a:bodyPr>
          <a:lstStyle/>
          <a:p>
            <a:r>
              <a:rPr lang="en-US" b="1" dirty="0">
                <a:solidFill>
                  <a:srgbClr val="00B0F0"/>
                </a:solidFill>
              </a:rPr>
              <a:t>      Rank Of Sales = </a:t>
            </a:r>
          </a:p>
          <a:p>
            <a:endParaRPr lang="en-US" b="1" dirty="0">
              <a:solidFill>
                <a:srgbClr val="00B0F0"/>
              </a:solidFill>
            </a:endParaRPr>
          </a:p>
          <a:p>
            <a:r>
              <a:rPr lang="en-US" b="1" dirty="0">
                <a:solidFill>
                  <a:srgbClr val="00B0F0"/>
                </a:solidFill>
              </a:rPr>
              <a:t>	VAR CurrentProductSales = CALCULATE ( SUM (Sales[Sales Amount] ) ) </a:t>
            </a:r>
          </a:p>
          <a:p>
            <a:endParaRPr lang="en-US" b="1" dirty="0">
              <a:solidFill>
                <a:srgbClr val="00B0F0"/>
              </a:solidFill>
            </a:endParaRPr>
          </a:p>
          <a:p>
            <a:r>
              <a:rPr lang="en-US" b="1" dirty="0">
                <a:solidFill>
                  <a:srgbClr val="00B0F0"/>
                </a:solidFill>
              </a:rPr>
              <a:t>	RETURN</a:t>
            </a:r>
          </a:p>
          <a:p>
            <a:endParaRPr lang="en-US" b="1" dirty="0">
              <a:solidFill>
                <a:srgbClr val="00B0F0"/>
              </a:solidFill>
            </a:endParaRPr>
          </a:p>
          <a:p>
            <a:r>
              <a:rPr lang="en-US" b="1" dirty="0">
                <a:solidFill>
                  <a:srgbClr val="00B0F0"/>
                </a:solidFill>
              </a:rPr>
              <a:t>	SUMX(FILTER(ProductDim, CALCULATE ( SUM (Sales[Sales Amount] ) )  &gt; CurrentProductSales), 1)+1</a:t>
            </a:r>
            <a:endParaRPr lang="en-US" b="1" dirty="0">
              <a:solidFill>
                <a:schemeClr val="bg1">
                  <a:lumMod val="85000"/>
                </a:schemeClr>
              </a:solidFill>
            </a:endParaRPr>
          </a:p>
        </p:txBody>
      </p:sp>
    </p:spTree>
    <p:extLst>
      <p:ext uri="{BB962C8B-B14F-4D97-AF65-F5344CB8AC3E}">
        <p14:creationId xmlns:p14="http://schemas.microsoft.com/office/powerpoint/2010/main" val="285954300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Other Iterator Functions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355041" y="1940653"/>
            <a:ext cx="11006066" cy="1938992"/>
          </a:xfrm>
          <a:prstGeom prst="rect">
            <a:avLst/>
          </a:prstGeom>
        </p:spPr>
        <p:txBody>
          <a:bodyPr wrap="square">
            <a:spAutoFit/>
          </a:bodyPr>
          <a:lstStyle/>
          <a:p>
            <a:r>
              <a:rPr lang="en-US" sz="2400" b="1" dirty="0"/>
              <a:t>AVERAGEX , PRODUCTX, MINX, MAXX– All work the same way as SUMX</a:t>
            </a:r>
          </a:p>
          <a:p>
            <a:endParaRPr lang="en-US" sz="2400" b="1" dirty="0"/>
          </a:p>
          <a:p>
            <a:endParaRPr lang="en-US" sz="2400" b="1" dirty="0"/>
          </a:p>
          <a:p>
            <a:r>
              <a:rPr lang="en-US" sz="2400" b="1" dirty="0"/>
              <a:t>RANKX – Works similar to SUMX, but slightly more complex (more options)</a:t>
            </a:r>
          </a:p>
        </p:txBody>
      </p:sp>
    </p:spTree>
    <p:extLst>
      <p:ext uri="{BB962C8B-B14F-4D97-AF65-F5344CB8AC3E}">
        <p14:creationId xmlns:p14="http://schemas.microsoft.com/office/powerpoint/2010/main" val="63095152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Table Functions –  Summary and Application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TextBox 3"/>
          <p:cNvSpPr txBox="1"/>
          <p:nvPr/>
        </p:nvSpPr>
        <p:spPr>
          <a:xfrm>
            <a:off x="267500" y="5781500"/>
            <a:ext cx="1074878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00B0F0"/>
                </a:solidFill>
              </a:rPr>
              <a:t>CALCULATE is one of the primary places where Table functions are used</a:t>
            </a:r>
          </a:p>
        </p:txBody>
      </p:sp>
      <p:sp>
        <p:nvSpPr>
          <p:cNvPr id="9" name="Rectangle 8"/>
          <p:cNvSpPr/>
          <p:nvPr/>
        </p:nvSpPr>
        <p:spPr>
          <a:xfrm>
            <a:off x="355042" y="1672683"/>
            <a:ext cx="9440311" cy="4108817"/>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Table functions can be used in 2 ways in Power BI Desktop:</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As an input to another DAX function</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Iterator functions</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Calculated Tables</a:t>
            </a:r>
          </a:p>
          <a:p>
            <a:pPr lvl="1">
              <a:lnSpc>
                <a:spcPct val="90000"/>
              </a:lnSpc>
              <a:spcAft>
                <a:spcPts val="600"/>
              </a:spcAft>
            </a:pPr>
            <a:r>
              <a:rPr lang="en-U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96572108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show="0">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96948" y="269229"/>
            <a:ext cx="9860673" cy="1098762"/>
          </a:xfrm>
        </p:spPr>
        <p:txBody>
          <a:bodyPr/>
          <a:lstStyle/>
          <a:p>
            <a:r>
              <a:rPr lang="en-US" sz="6600" b="1" dirty="0">
                <a:solidFill>
                  <a:schemeClr val="tx1"/>
                </a:solidFill>
              </a:rPr>
              <a:t>Module 4 Lab </a:t>
            </a:r>
          </a:p>
        </p:txBody>
      </p:sp>
      <p:sp>
        <p:nvSpPr>
          <p:cNvPr id="4" name="Rectangle 3"/>
          <p:cNvSpPr/>
          <p:nvPr/>
        </p:nvSpPr>
        <p:spPr>
          <a:xfrm>
            <a:off x="449349" y="1213359"/>
            <a:ext cx="11742651" cy="461665"/>
          </a:xfrm>
          <a:prstGeom prst="rect">
            <a:avLst/>
          </a:prstGeom>
        </p:spPr>
        <p:txBody>
          <a:bodyPr wrap="square">
            <a:spAutoFit/>
          </a:bodyPr>
          <a:lstStyle/>
          <a:p>
            <a:r>
              <a:rPr lang="en-US" sz="2400" dirty="0">
                <a:gradFill>
                  <a:gsLst>
                    <a:gs pos="1250">
                      <a:schemeClr val="tx1"/>
                    </a:gs>
                    <a:gs pos="100000">
                      <a:schemeClr val="tx1"/>
                    </a:gs>
                  </a:gsLst>
                  <a:lin ang="5400000" scaled="0"/>
                </a:gradFill>
              </a:rPr>
              <a:t>Create a report for the VP in charge of the Youth and Accessory Segments</a:t>
            </a:r>
          </a:p>
        </p:txBody>
      </p:sp>
      <p:pic>
        <p:nvPicPr>
          <p:cNvPr id="2" name="Picture 1"/>
          <p:cNvPicPr>
            <a:picLocks noChangeAspect="1"/>
          </p:cNvPicPr>
          <p:nvPr/>
        </p:nvPicPr>
        <p:blipFill>
          <a:blip r:embed="rId3"/>
          <a:stretch>
            <a:fillRect/>
          </a:stretch>
        </p:blipFill>
        <p:spPr>
          <a:xfrm>
            <a:off x="7623729" y="1904621"/>
            <a:ext cx="3400425" cy="1247775"/>
          </a:xfrm>
          <a:prstGeom prst="rect">
            <a:avLst/>
          </a:prstGeom>
        </p:spPr>
      </p:pic>
      <p:pic>
        <p:nvPicPr>
          <p:cNvPr id="5" name="Picture 4"/>
          <p:cNvPicPr>
            <a:picLocks noChangeAspect="1"/>
          </p:cNvPicPr>
          <p:nvPr/>
        </p:nvPicPr>
        <p:blipFill>
          <a:blip r:embed="rId4"/>
          <a:stretch>
            <a:fillRect/>
          </a:stretch>
        </p:blipFill>
        <p:spPr>
          <a:xfrm>
            <a:off x="7347504" y="3381993"/>
            <a:ext cx="3952875" cy="1924050"/>
          </a:xfrm>
          <a:prstGeom prst="rect">
            <a:avLst/>
          </a:prstGeom>
        </p:spPr>
      </p:pic>
      <p:sp>
        <p:nvSpPr>
          <p:cNvPr id="6" name="Rectangle 5"/>
          <p:cNvSpPr/>
          <p:nvPr/>
        </p:nvSpPr>
        <p:spPr>
          <a:xfrm>
            <a:off x="449349" y="1520391"/>
            <a:ext cx="6639608" cy="5262979"/>
          </a:xfrm>
          <a:prstGeom prst="rect">
            <a:avLst/>
          </a:prstGeom>
        </p:spPr>
        <p:txBody>
          <a:bodyPr wrap="square">
            <a:spAutoFit/>
          </a:bodyPr>
          <a:lstStyle/>
          <a:p>
            <a:endParaRPr lang="en-US" sz="2400" dirty="0">
              <a:gradFill>
                <a:gsLst>
                  <a:gs pos="1250">
                    <a:schemeClr val="tx1"/>
                  </a:gs>
                  <a:gs pos="100000">
                    <a:schemeClr val="tx1"/>
                  </a:gs>
                </a:gsLst>
                <a:lin ang="5400000" scaled="0"/>
              </a:gradFill>
            </a:endParaRPr>
          </a:p>
          <a:p>
            <a:pPr marL="457200" indent="-457200">
              <a:buAutoNum type="arabicPeriod"/>
            </a:pPr>
            <a:r>
              <a:rPr lang="en-US" sz="2400" dirty="0">
                <a:gradFill>
                  <a:gsLst>
                    <a:gs pos="1250">
                      <a:schemeClr val="tx1"/>
                    </a:gs>
                    <a:gs pos="100000">
                      <a:schemeClr val="tx1"/>
                    </a:gs>
                  </a:gsLst>
                  <a:lin ang="5400000" scaled="0"/>
                </a:gradFill>
              </a:rPr>
              <a:t>Include a table visualization showing total units sold in the Youth Segment, Accessory Segment, and all other segments; by Campaign Device</a:t>
            </a:r>
          </a:p>
          <a:p>
            <a:pPr marL="457200" indent="-457200">
              <a:buAutoNum type="arabicPeriod"/>
            </a:pPr>
            <a:endParaRPr lang="en-US" sz="2400" dirty="0">
              <a:gradFill>
                <a:gsLst>
                  <a:gs pos="1250">
                    <a:schemeClr val="tx1"/>
                  </a:gs>
                  <a:gs pos="100000">
                    <a:schemeClr val="tx1"/>
                  </a:gs>
                </a:gsLst>
                <a:lin ang="5400000" scaled="0"/>
              </a:gradFill>
            </a:endParaRPr>
          </a:p>
          <a:p>
            <a:pPr marL="457200" indent="-457200">
              <a:buAutoNum type="arabicPeriod"/>
            </a:pPr>
            <a:r>
              <a:rPr lang="en-US" sz="2400" dirty="0">
                <a:gradFill>
                  <a:gsLst>
                    <a:gs pos="1250">
                      <a:schemeClr val="tx1"/>
                    </a:gs>
                    <a:gs pos="100000">
                      <a:schemeClr val="tx1"/>
                    </a:gs>
                  </a:gsLst>
                  <a:lin ang="5400000" scaled="0"/>
                </a:gradFill>
              </a:rPr>
              <a:t>Include a line chart showing total units sold in Youth and Accessory Segments by month</a:t>
            </a:r>
          </a:p>
          <a:p>
            <a:pPr marL="457200" indent="-457200">
              <a:buAutoNum type="arabicPeriod"/>
            </a:pPr>
            <a:endParaRPr lang="en-US" sz="2400" dirty="0">
              <a:gradFill>
                <a:gsLst>
                  <a:gs pos="1250">
                    <a:schemeClr val="tx1"/>
                  </a:gs>
                  <a:gs pos="100000">
                    <a:schemeClr val="tx1"/>
                  </a:gs>
                </a:gsLst>
                <a:lin ang="5400000" scaled="0"/>
              </a:gradFill>
            </a:endParaRPr>
          </a:p>
          <a:p>
            <a:pPr marL="457200" indent="-457200">
              <a:buAutoNum type="arabicPeriod"/>
            </a:pPr>
            <a:r>
              <a:rPr lang="en-US" sz="2400" dirty="0">
                <a:gradFill>
                  <a:gsLst>
                    <a:gs pos="1250">
                      <a:schemeClr val="tx1"/>
                    </a:gs>
                    <a:gs pos="100000">
                      <a:schemeClr val="tx1"/>
                    </a:gs>
                  </a:gsLst>
                  <a:lin ang="5400000" scaled="0"/>
                </a:gradFill>
              </a:rPr>
              <a:t>BONUS: Use the Unit Cost and Unit Price from the ProductDim table to calculate Sales Amount, Cost of Goods Sold, Profit and build some visuals around them</a:t>
            </a:r>
          </a:p>
          <a:p>
            <a:pPr marL="457200" indent="-457200">
              <a:buAutoNum type="arabicPeriod"/>
            </a:pPr>
            <a:endParaRPr lang="en-US" sz="2400"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93803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Module 4</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TextBox 3"/>
          <p:cNvSpPr txBox="1"/>
          <p:nvPr/>
        </p:nvSpPr>
        <p:spPr>
          <a:xfrm>
            <a:off x="355042" y="952892"/>
            <a:ext cx="10617758" cy="259763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What are the different kinds of evaluation contexts?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are filter or a row contexts present?</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Which functions are commonly used to </a:t>
            </a:r>
            <a:r>
              <a:rPr lang="en-US" sz="2400" i="1" dirty="0">
                <a:gradFill>
                  <a:gsLst>
                    <a:gs pos="2917">
                      <a:schemeClr val="tx1"/>
                    </a:gs>
                    <a:gs pos="30000">
                      <a:schemeClr val="tx1"/>
                    </a:gs>
                  </a:gsLst>
                  <a:lin ang="5400000" scaled="0"/>
                </a:gradFill>
              </a:rPr>
              <a:t>modify</a:t>
            </a:r>
            <a:r>
              <a:rPr lang="en-US" sz="2400" dirty="0">
                <a:gradFill>
                  <a:gsLst>
                    <a:gs pos="2917">
                      <a:schemeClr val="tx1"/>
                    </a:gs>
                    <a:gs pos="30000">
                      <a:schemeClr val="tx1"/>
                    </a:gs>
                  </a:gsLst>
                  <a:lin ang="5400000" scaled="0"/>
                </a:gradFill>
              </a:rPr>
              <a:t> existing evaluation contexts?</a:t>
            </a:r>
          </a:p>
        </p:txBody>
      </p:sp>
    </p:spTree>
    <p:extLst>
      <p:ext uri="{BB962C8B-B14F-4D97-AF65-F5344CB8AC3E}">
        <p14:creationId xmlns:p14="http://schemas.microsoft.com/office/powerpoint/2010/main" val="380427294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show="0">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4247317"/>
          </a:xfrm>
        </p:spPr>
        <p:txBody>
          <a:bodyPr/>
          <a:lstStyle/>
          <a:p>
            <a:r>
              <a:rPr lang="en-US" sz="6600" b="1" dirty="0">
                <a:solidFill>
                  <a:schemeClr val="tx1"/>
                </a:solidFill>
              </a:rPr>
              <a:t>Module 5</a:t>
            </a:r>
          </a:p>
          <a:p>
            <a:r>
              <a:rPr lang="en-US" sz="6600" b="1" dirty="0">
                <a:solidFill>
                  <a:schemeClr val="tx1"/>
                </a:solidFill>
              </a:rPr>
              <a:t>Advanced DAX</a:t>
            </a:r>
            <a:br>
              <a:rPr lang="en-US" sz="6600" b="1" dirty="0">
                <a:solidFill>
                  <a:schemeClr val="tx1"/>
                </a:solidFill>
              </a:rPr>
            </a:br>
            <a:r>
              <a:rPr lang="en-US" sz="6600" b="1" dirty="0">
                <a:solidFill>
                  <a:schemeClr val="tx1"/>
                </a:solidFill>
              </a:rPr>
              <a:t>Time Intelligence Functions</a:t>
            </a:r>
          </a:p>
          <a:p>
            <a:endParaRPr lang="en-US" sz="6600" b="1" i="1" dirty="0">
              <a:solidFill>
                <a:schemeClr val="tx1"/>
              </a:solidFill>
            </a:endParaRPr>
          </a:p>
        </p:txBody>
      </p:sp>
    </p:spTree>
    <p:extLst>
      <p:ext uri="{BB962C8B-B14F-4D97-AF65-F5344CB8AC3E}">
        <p14:creationId xmlns:p14="http://schemas.microsoft.com/office/powerpoint/2010/main" val="425314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3000821"/>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Be able to parse advanced DAX formulas (e.g., cumulative functions)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Gain familiarity with standard DAX patterns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Introduction to resources for further learning</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2630922529"/>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Before we get to Time Intelligence - Let us apply all of the DAX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61854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[SalesYTD] =</a:t>
            </a:r>
          </a:p>
          <a:p>
            <a:pPr lvl="0"/>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lvl="0"/>
            <a:r>
              <a:rPr lang="en-US" altLang="en-US" b="1" dirty="0">
                <a:solidFill>
                  <a:srgbClr val="00B0F0"/>
                </a:solidFill>
                <a:latin typeface="+mn-lt"/>
              </a:rPr>
              <a:t>            &amp;&amp; DateDim[Date] &lt;= MAX(</a:t>
            </a:r>
            <a:r>
              <a:rPr lang="en-US" altLang="en-US" b="1" dirty="0">
                <a:solidFill>
                  <a:srgbClr val="00B0F0"/>
                </a:solidFill>
              </a:rPr>
              <a:t>DateDim[Date]</a:t>
            </a:r>
            <a:r>
              <a:rPr lang="en-US" altLang="en-US" b="1" dirty="0">
                <a:solidFill>
                  <a:srgbClr val="00B0F0"/>
                </a:solidFill>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a:t>
            </a:r>
          </a:p>
        </p:txBody>
      </p:sp>
      <p:sp>
        <p:nvSpPr>
          <p:cNvPr id="3" name="Rectangle 2"/>
          <p:cNvSpPr/>
          <p:nvPr/>
        </p:nvSpPr>
        <p:spPr>
          <a:xfrm>
            <a:off x="355042" y="5912378"/>
            <a:ext cx="11145552" cy="400110"/>
          </a:xfrm>
          <a:prstGeom prst="rect">
            <a:avLst/>
          </a:prstGeom>
        </p:spPr>
        <p:txBody>
          <a:bodyPr wrap="none">
            <a:spAutoFit/>
          </a:bodyPr>
          <a:lstStyle/>
          <a:p>
            <a:r>
              <a:rPr lang="en-US" sz="2000" dirty="0">
                <a:gradFill>
                  <a:gsLst>
                    <a:gs pos="2917">
                      <a:schemeClr val="tx1"/>
                    </a:gs>
                    <a:gs pos="30000">
                      <a:schemeClr val="tx1"/>
                    </a:gs>
                  </a:gsLst>
                  <a:lin ang="5400000" scaled="0"/>
                </a:gradFill>
              </a:rPr>
              <a:t>Let us take a super complicated DAX statement and break it down and understand what it means</a:t>
            </a:r>
            <a:endParaRPr lang="en-US" sz="20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481" y="1818085"/>
            <a:ext cx="3551697" cy="3827096"/>
          </a:xfrm>
          <a:prstGeom prst="rect">
            <a:avLst/>
          </a:prstGeom>
        </p:spPr>
      </p:pic>
    </p:spTree>
    <p:extLst>
      <p:ext uri="{BB962C8B-B14F-4D97-AF65-F5344CB8AC3E}">
        <p14:creationId xmlns:p14="http://schemas.microsoft.com/office/powerpoint/2010/main" val="321201075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Before we get to Time Intelligence - Let us apply all of the DAX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60203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&amp;&amp; DateDim[Date] &lt;= MAX( 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10" name="Rectangle 9"/>
          <p:cNvSpPr/>
          <p:nvPr/>
        </p:nvSpPr>
        <p:spPr>
          <a:xfrm>
            <a:off x="5679372" y="2451130"/>
            <a:ext cx="6096000" cy="2726900"/>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 a CALCULATE statement Filter arguments are evaluated first</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 Filter in this case comes from a FILTER function</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function is an iterator</a:t>
            </a:r>
          </a:p>
        </p:txBody>
      </p:sp>
    </p:spTree>
    <p:extLst>
      <p:ext uri="{BB962C8B-B14F-4D97-AF65-F5344CB8AC3E}">
        <p14:creationId xmlns:p14="http://schemas.microsoft.com/office/powerpoint/2010/main" val="1047624378"/>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Let us apply all of the data modeling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60203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chemeClr val="tx1">
                    <a:lumMod val="60000"/>
                    <a:lumOff val="40000"/>
                  </a:schemeClr>
                </a:solidFill>
                <a:latin typeface="+mn-lt"/>
              </a:rPr>
              <a:t>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&amp;&amp; DateDim[Date] &lt;= MAX( 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9" name="Rectangle 8"/>
          <p:cNvSpPr/>
          <p:nvPr/>
        </p:nvSpPr>
        <p:spPr>
          <a:xfrm>
            <a:off x="5729476" y="2597358"/>
            <a:ext cx="6096000" cy="1498872"/>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 a FILTER statement the input Table is evaluated first </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ALL statement means take all DateDim</a:t>
            </a:r>
          </a:p>
        </p:txBody>
      </p:sp>
    </p:spTree>
    <p:extLst>
      <p:ext uri="{BB962C8B-B14F-4D97-AF65-F5344CB8AC3E}">
        <p14:creationId xmlns:p14="http://schemas.microsoft.com/office/powerpoint/2010/main" val="328627526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PowerBI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ProLight">
      <a:majorFont>
        <a:latin typeface="Segoe Pro"/>
        <a:ea typeface=""/>
        <a:cs typeface=""/>
      </a:majorFont>
      <a:minorFont>
        <a:latin typeface="Segoe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2C812"/>
        </a:solidFill>
        <a:ln>
          <a:noFill/>
        </a:ln>
      </a:spPr>
      <a:bodyPr rtlCol="0" anchor="ctr"/>
      <a:lstStyle>
        <a:defPPr algn="ctr" defTabSz="914225">
          <a:defRPr>
            <a:solidFill>
              <a:prstClr val="white"/>
            </a:soli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owerBITheme" id="{B22A1A12-71E6-42E7-8800-80CC36ADC12D}" vid="{F72D77E5-0099-4B92-B93F-03D5FFC583F3}"/>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3.xml><?xml version="1.0" encoding="utf-8"?>
<a:theme xmlns:a="http://schemas.openxmlformats.org/drawingml/2006/main" name="SSAS Tabular vs Multidimensiona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LIGHT COLOR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5.xml><?xml version="1.0" encoding="utf-8"?>
<a:theme xmlns:a="http://schemas.openxmlformats.org/drawingml/2006/main" name="2_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3_LIGHT COLOR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7.xml><?xml version="1.0" encoding="utf-8"?>
<a:theme xmlns:a="http://schemas.openxmlformats.org/drawingml/2006/main" name="PUGupdate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black"/>
        <a:ea typeface=""/>
        <a:cs typeface=""/>
      </a:majorFont>
      <a:minorFont>
        <a:latin typeface="segoe ui s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Gupdatetheme" id="{3AEA4EF3-C79E-4C54-94E3-44E62C9240BA}" vid="{F13DE4B1-BBF2-4AAC-BEE6-1663E0B6BA97}"/>
    </a:ext>
  </a:extLst>
</a:theme>
</file>

<file path=ppt/theme/theme8.xml><?xml version="1.0" encoding="utf-8"?>
<a:theme xmlns:a="http://schemas.openxmlformats.org/drawingml/2006/main" name="1_PUG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Gtheme" id="{C0D6401A-E8A6-494B-B76E-2B62B19DF9D3}" vid="{95B143D6-4A66-4CE7-9C0D-265EC2643D57}"/>
    </a:ext>
  </a:extLst>
</a:theme>
</file>

<file path=ppt/theme/theme9.xml><?xml version="1.0" encoding="utf-8"?>
<a:theme xmlns:a="http://schemas.openxmlformats.org/drawingml/2006/main" name="PBI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ProLight">
      <a:majorFont>
        <a:latin typeface="Segoe Pro"/>
        <a:ea typeface=""/>
        <a:cs typeface=""/>
      </a:majorFont>
      <a:minorFont>
        <a:latin typeface="Segoe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2C812"/>
        </a:solidFill>
        <a:ln>
          <a:noFill/>
        </a:ln>
      </a:spPr>
      <a:bodyPr rtlCol="0" anchor="ctr"/>
      <a:lstStyle>
        <a:defPPr algn="ctr" defTabSz="914225">
          <a:defRPr>
            <a:solidFill>
              <a:prstClr val="white"/>
            </a:soli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BItheme" id="{C4034EC0-33EC-4C02-9DBB-2F91494C6224}" vid="{F344C90E-5D99-47CB-8BB3-D839E70086C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8459D5ECADC6544AFE0C0850375E9BA" ma:contentTypeVersion="0" ma:contentTypeDescription="Create a new document." ma:contentTypeScope="" ma:versionID="9792f667bec156f280b25fbe360c03a2">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CB9C277-C7D3-4B46-B5F5-1BC5F4C79224}">
  <ds:schemaRefs>
    <ds:schemaRef ds:uri="http://schemas.microsoft.com/sharepoint/v3/contenttype/forms"/>
  </ds:schemaRefs>
</ds:datastoreItem>
</file>

<file path=customXml/itemProps2.xml><?xml version="1.0" encoding="utf-8"?>
<ds:datastoreItem xmlns:ds="http://schemas.openxmlformats.org/officeDocument/2006/customXml" ds:itemID="{0F61CC38-E655-4868-BF02-35A2923274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143F0509-9197-4F66-BE77-8B1847B37DE2}">
  <ds:schemaRefs>
    <ds:schemaRef ds:uri="http://schemas.microsoft.com/office/2006/metadata/properties"/>
    <ds:schemaRef ds:uri="http://purl.org/dc/dcmitype/"/>
    <ds:schemaRef ds:uri="http://www.w3.org/XML/1998/namespace"/>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Cloud BI Architectures</Template>
  <TotalTime>0</TotalTime>
  <Words>8099</Words>
  <Application>Microsoft Office PowerPoint</Application>
  <PresentationFormat>Widescreen</PresentationFormat>
  <Paragraphs>1375</Paragraphs>
  <Slides>128</Slides>
  <Notes>112</Notes>
  <HiddenSlides>72</HiddenSlides>
  <MMClips>0</MMClips>
  <ScaleCrop>false</ScaleCrop>
  <HeadingPairs>
    <vt:vector size="8" baseType="variant">
      <vt:variant>
        <vt:lpstr>Fonts Used</vt:lpstr>
      </vt:variant>
      <vt:variant>
        <vt:i4>18</vt:i4>
      </vt:variant>
      <vt:variant>
        <vt:lpstr>Theme</vt:lpstr>
      </vt:variant>
      <vt:variant>
        <vt:i4>10</vt:i4>
      </vt:variant>
      <vt:variant>
        <vt:lpstr>Embedded OLE Servers</vt:lpstr>
      </vt:variant>
      <vt:variant>
        <vt:i4>1</vt:i4>
      </vt:variant>
      <vt:variant>
        <vt:lpstr>Slide Titles</vt:lpstr>
      </vt:variant>
      <vt:variant>
        <vt:i4>128</vt:i4>
      </vt:variant>
    </vt:vector>
  </HeadingPairs>
  <TitlesOfParts>
    <vt:vector size="157" baseType="lpstr">
      <vt:lpstr>ＭＳ Ｐゴシック</vt:lpstr>
      <vt:lpstr>Arial</vt:lpstr>
      <vt:lpstr>Calibri</vt:lpstr>
      <vt:lpstr>Calibri Light</vt:lpstr>
      <vt:lpstr>Consolas</vt:lpstr>
      <vt:lpstr>Courier New</vt:lpstr>
      <vt:lpstr>Segoe Pro</vt:lpstr>
      <vt:lpstr>Segoe Pro Display</vt:lpstr>
      <vt:lpstr>Segoe Pro Display Light</vt:lpstr>
      <vt:lpstr>Segoe Pro Light</vt:lpstr>
      <vt:lpstr>Segoe Semibold</vt:lpstr>
      <vt:lpstr>Segoe UI</vt:lpstr>
      <vt:lpstr>segoe ui black</vt:lpstr>
      <vt:lpstr>Segoe UI Light</vt:lpstr>
      <vt:lpstr>Segoe UI Semibold</vt:lpstr>
      <vt:lpstr>Segoe UI Semibold</vt:lpstr>
      <vt:lpstr>Times New Roman</vt:lpstr>
      <vt:lpstr>Wingdings</vt:lpstr>
      <vt:lpstr>1_STB Conversations 2013</vt:lpstr>
      <vt:lpstr>1_LIGHT COLOR TEMPLATE</vt:lpstr>
      <vt:lpstr>SSAS Tabular vs Multidimensional</vt:lpstr>
      <vt:lpstr>2_LIGHT COLOR TEMPLATE</vt:lpstr>
      <vt:lpstr>2_STB Conversations 2013</vt:lpstr>
      <vt:lpstr>3_LIGHT COLOR TEMPLATE</vt:lpstr>
      <vt:lpstr>PUGupdatetheme</vt:lpstr>
      <vt:lpstr>1_PUGtheme</vt:lpstr>
      <vt:lpstr>PBItheme</vt:lpstr>
      <vt:lpstr>PowerBITheme</vt:lpstr>
      <vt:lpstr>think-cell Slide</vt:lpstr>
      <vt:lpstr>PowerPoint Presentation</vt:lpstr>
      <vt:lpstr>PowerPoint Presentation</vt:lpstr>
      <vt:lpstr>PowerPoint Presentation</vt:lpstr>
      <vt:lpstr>PowerPoint Presentation</vt:lpstr>
      <vt:lpstr>PowerPoint Presentation</vt:lpstr>
      <vt:lpstr>Recap &amp; DAX Concepts  Module 4a</vt:lpstr>
      <vt:lpstr>Module 4a - DAX Evaluation Contexts</vt:lpstr>
      <vt:lpstr>Module 4a – DAX Evaluation Contexts</vt:lpstr>
      <vt:lpstr>Module 4a – DAX Evaluation Contexts</vt:lpstr>
      <vt:lpstr>Filter Context in a Measure</vt:lpstr>
      <vt:lpstr>DAX Function Types</vt:lpstr>
      <vt:lpstr>Applications of Table functions</vt:lpstr>
      <vt:lpstr>Basic TABLE functions</vt:lpstr>
      <vt:lpstr>Basic Table functions – Return All Rows</vt:lpstr>
      <vt:lpstr>Basic Table functions – ALL versions</vt:lpstr>
      <vt:lpstr>Basic Table Functions – Return Distinct Rows</vt:lpstr>
      <vt:lpstr>Module 4a – DAX Evaluation Contexts</vt:lpstr>
      <vt:lpstr>Basic Table Functions – Return Filtered Set of Rows</vt:lpstr>
      <vt:lpstr>Module 4a DEMO</vt:lpstr>
      <vt:lpstr>Module 4a DEMO – Returning Tabular Values</vt:lpstr>
      <vt:lpstr>Module 4a DEMO – Returning Tabular Values</vt:lpstr>
      <vt:lpstr>PowerPoint Presentation</vt:lpstr>
      <vt:lpstr>PowerPoint Presentation</vt:lpstr>
      <vt:lpstr>PATH to DAX Expertise</vt:lpstr>
      <vt:lpstr>Why is CALCULATE Useful?</vt:lpstr>
      <vt:lpstr>Here is how you do it with CALCULATE</vt:lpstr>
      <vt:lpstr>Anatomy of CALCULATE</vt:lpstr>
      <vt:lpstr>CALCULATE – Steps in Evaluating the CALCULATE Function</vt:lpstr>
      <vt:lpstr>CALCULATE – The Most Important Function in DAX</vt:lpstr>
      <vt:lpstr>CALCULATE – Add Filter</vt:lpstr>
      <vt:lpstr>CALCULATE – The Most Important Function in DAX</vt:lpstr>
      <vt:lpstr>CALCULATE – Ignore an Existing Filter</vt:lpstr>
      <vt:lpstr>CALCULATE – Ignore an Existing Filter</vt:lpstr>
      <vt:lpstr>CALCULATE – Ignore Existing Filter</vt:lpstr>
      <vt:lpstr>CALCULATE – The Most Important Function in DAX</vt:lpstr>
      <vt:lpstr>CALCULATE – Update Existing Filter</vt:lpstr>
      <vt:lpstr>PowerPoint Presentation</vt:lpstr>
      <vt:lpstr>PowerPoint Presentation</vt:lpstr>
      <vt:lpstr>Module 4b – DEMO – Add Filter</vt:lpstr>
      <vt:lpstr>Module 4b – DEMO – Ignore Filter</vt:lpstr>
      <vt:lpstr>Module 4b – DEMO – Update  Filter</vt:lpstr>
      <vt:lpstr>Module 4b – DEMO – Update  Filter</vt:lpstr>
      <vt:lpstr>Module 4b – DEMO – Variable  Filter</vt:lpstr>
      <vt:lpstr>Module 4c Popular DAX</vt:lpstr>
      <vt:lpstr>Module 4c – Popular DAX Expressions</vt:lpstr>
      <vt:lpstr>PowerPoint Presentation</vt:lpstr>
      <vt:lpstr>Module 4c – Popular DAX Expressions</vt:lpstr>
      <vt:lpstr>Module 4c – Popular DAX Expressions</vt:lpstr>
      <vt:lpstr>Module 4c – Popular DAX Expressions</vt:lpstr>
      <vt:lpstr>Module 4c – Popular DAX Expressions (Math &amp; Trig)</vt:lpstr>
      <vt:lpstr>PowerPoint Presentation</vt:lpstr>
      <vt:lpstr>Module 4c – Popular DAX Expressions</vt:lpstr>
      <vt:lpstr>Module 4c – Popular DAX Expressions – Filter</vt:lpstr>
      <vt:lpstr>Module 4c – Popular DAX Expressions</vt:lpstr>
      <vt:lpstr>Module 4c – Popular DAX Expressions – Info &amp; Logic</vt:lpstr>
      <vt:lpstr>Module 4c – Popular DAX Expressions</vt:lpstr>
      <vt:lpstr>Module 4c – Popular DAX Expressions</vt:lpstr>
      <vt:lpstr>Module 4c – Popular DAX Expressions</vt:lpstr>
      <vt:lpstr>Module 4c – Popular DAX Expressions - Date</vt:lpstr>
      <vt:lpstr>PowerPoint Presentation</vt:lpstr>
      <vt:lpstr>PowerPoint Presentation</vt:lpstr>
      <vt:lpstr>PATH to DAX Expertise</vt:lpstr>
      <vt:lpstr>Evaluation Context</vt:lpstr>
      <vt:lpstr>Row context in Calculated Column</vt:lpstr>
      <vt:lpstr>Evaluation Context</vt:lpstr>
      <vt:lpstr>Filter Context in Measures</vt:lpstr>
      <vt:lpstr>Filter Context in a Measure – Example 2</vt:lpstr>
      <vt:lpstr>Filter Context in a Measure – Example 3</vt:lpstr>
      <vt:lpstr>Filter Context in a Measure</vt:lpstr>
      <vt:lpstr>Filter Context and Multiple Tables </vt:lpstr>
      <vt:lpstr>Filter Context and Multiple Tables </vt:lpstr>
      <vt:lpstr>Filter Context and Multiple Tables – Right Arrow Direction </vt:lpstr>
      <vt:lpstr>Filter Context and Multiple Tables – Wrong Arrow Direction </vt:lpstr>
      <vt:lpstr>Evaluation Context Multiple Table – Summary and Take Aways</vt:lpstr>
      <vt:lpstr>DAX Function Types</vt:lpstr>
      <vt:lpstr>Applications of Table functions</vt:lpstr>
      <vt:lpstr>Basic TABLE functions</vt:lpstr>
      <vt:lpstr>Basic Table functions – Return All Rows</vt:lpstr>
      <vt:lpstr>Basic Table functions – ALL versions</vt:lpstr>
      <vt:lpstr>Basic Table Functions – Return Distinct Rows</vt:lpstr>
      <vt:lpstr>Basic Table Functions – Return Filtered Set of Rows</vt:lpstr>
      <vt:lpstr>DAX Iterator Functions Take Advantage of Evaluation Context</vt:lpstr>
      <vt:lpstr>Table Functions Application – Iterators</vt:lpstr>
      <vt:lpstr>Table Functions Application – Iterators</vt:lpstr>
      <vt:lpstr>Table Functions Application – Iterators</vt:lpstr>
      <vt:lpstr>Row Context in a Measure – Iterator Functions</vt:lpstr>
      <vt:lpstr>Why Can an Iterator be a Better Approach then a Calculated Column?</vt:lpstr>
      <vt:lpstr>Iterator Function Example 2 – Dynamic Segmentation</vt:lpstr>
      <vt:lpstr>CALCULATE – Converting Row Context to Filter Context (Example 1) </vt:lpstr>
      <vt:lpstr>Iterator Function Example 3   – Ranking Using Iterators in Calc. Column  – CALCULATE to convert Row Context to Filter Context</vt:lpstr>
      <vt:lpstr>Other Iterator Functions</vt:lpstr>
      <vt:lpstr>Table Functions –  Summary and Application</vt:lpstr>
      <vt:lpstr>PowerPoint Presentation</vt:lpstr>
      <vt:lpstr>PowerPoint Presentation</vt:lpstr>
      <vt:lpstr>PowerPoint Presentation</vt:lpstr>
      <vt:lpstr>PowerPoint Presentation</vt:lpstr>
      <vt:lpstr>Before we get to Time Intelligence - Let us apply all of the DAX techniques </vt:lpstr>
      <vt:lpstr>Before we get to Time Intelligence - Let us apply all of the DAX techniques </vt:lpstr>
      <vt:lpstr>Let us apply all of the data modeling techniques </vt:lpstr>
      <vt:lpstr>Let us apply all of the data modeling techniques </vt:lpstr>
      <vt:lpstr>Let us apply all of data modeling techniques </vt:lpstr>
      <vt:lpstr>Let us apply all of the data modeling techniques </vt:lpstr>
      <vt:lpstr>Introducing Time Intelligence – There is an App for that!!</vt:lpstr>
      <vt:lpstr>Month Over Month</vt:lpstr>
      <vt:lpstr>Monthly Active Users</vt:lpstr>
      <vt:lpstr>Other Time Intelligence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Calculated Column?</vt:lpstr>
      <vt:lpstr>Calculated Column in DAX vs Custom Column in “Query Editor”</vt:lpstr>
      <vt:lpstr>Calculated Column – Accessing columns from other Tables in model</vt:lpstr>
      <vt:lpstr>Row Context and Multiple Tables – RELATED Function</vt:lpstr>
      <vt:lpstr>RELATED Function Example</vt:lpstr>
      <vt:lpstr>When is a Calculated Column Evaluated?</vt:lpstr>
      <vt:lpstr>Best Practices with DAX Calculated Columns</vt:lpstr>
      <vt:lpstr>PowerPoint Presentation</vt:lpstr>
      <vt:lpstr>Calculated Measures</vt:lpstr>
      <vt:lpstr>Why are Default Summarizations useful?</vt:lpstr>
      <vt:lpstr>What is a Measure?</vt:lpstr>
      <vt:lpstr>Measure, Use Case 1: Using One Measure in Another</vt:lpstr>
      <vt:lpstr>Measure, Use Case 2: More Complex Calculations</vt:lpstr>
      <vt:lpstr>When is a Measure Evaluated?</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cp:revision>
  <dcterms:created xsi:type="dcterms:W3CDTF">2015-04-15T05:50:26Z</dcterms:created>
  <dcterms:modified xsi:type="dcterms:W3CDTF">2018-07-31T19:21:29Z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TaxKeyword">
    <vt:lpwstr/>
  </property>
  <property fmtid="{D5CDD505-2E9C-101B-9397-08002B2CF9AE}" pid="4" name="ContentTypeId">
    <vt:lpwstr>0x01010068459D5ECADC6544AFE0C0850375E9BA</vt:lpwstr>
  </property>
  <property fmtid="{D5CDD505-2E9C-101B-9397-08002B2CF9AE}" pid="5" name="TaxCatchAll">
    <vt:lpwstr/>
  </property>
  <property fmtid="{D5CDD505-2E9C-101B-9397-08002B2CF9AE}" pid="6" name="TaxKeywordTaxHTField">
    <vt:lpwstr/>
  </property>
  <property fmtid="{D5CDD505-2E9C-101B-9397-08002B2CF9AE}" pid="7" name="MSIP_Label_074e257c-5848-4582-9a6f-34a182080e71_Enabled">
    <vt:lpwstr>True</vt:lpwstr>
  </property>
  <property fmtid="{D5CDD505-2E9C-101B-9397-08002B2CF9AE}" pid="8" name="MSIP_Label_074e257c-5848-4582-9a6f-34a182080e71_Ref">
    <vt:lpwstr>https://api.informationprotection.azure.com/api/72f988bf-86f1-41af-91ab-2d7cd011db47</vt:lpwstr>
  </property>
  <property fmtid="{D5CDD505-2E9C-101B-9397-08002B2CF9AE}" pid="9" name="MSIP_Label_074e257c-5848-4582-9a6f-34a182080e71_AssignedBy">
    <vt:lpwstr>v-barran@microsoft.com</vt:lpwstr>
  </property>
  <property fmtid="{D5CDD505-2E9C-101B-9397-08002B2CF9AE}" pid="10" name="MSIP_Label_074e257c-5848-4582-9a6f-34a182080e71_DateCreated">
    <vt:lpwstr>2017-02-07T17:23:28.2033098-08:00</vt:lpwstr>
  </property>
  <property fmtid="{D5CDD505-2E9C-101B-9397-08002B2CF9AE}" pid="11" name="MSIP_Label_074e257c-5848-4582-9a6f-34a182080e71_Name">
    <vt:lpwstr>Confidential</vt:lpwstr>
  </property>
  <property fmtid="{D5CDD505-2E9C-101B-9397-08002B2CF9AE}" pid="12" name="MSIP_Label_074e257c-5848-4582-9a6f-34a182080e71_Extended_MSFT_Method">
    <vt:lpwstr>Manual</vt:lpwstr>
  </property>
  <property fmtid="{D5CDD505-2E9C-101B-9397-08002B2CF9AE}" pid="13" name="MSIP_Label_1a19d03a-48bc-4359-8038-5b5f6d5847c3_Enabled">
    <vt:lpwstr>True</vt:lpwstr>
  </property>
  <property fmtid="{D5CDD505-2E9C-101B-9397-08002B2CF9AE}" pid="14" name="MSIP_Label_1a19d03a-48bc-4359-8038-5b5f6d5847c3_Ref">
    <vt:lpwstr>https://api.informationprotection.azure.com/api/72f988bf-86f1-41af-91ab-2d7cd011db47</vt:lpwstr>
  </property>
  <property fmtid="{D5CDD505-2E9C-101B-9397-08002B2CF9AE}" pid="15" name="MSIP_Label_1a19d03a-48bc-4359-8038-5b5f6d5847c3_AssignedBy">
    <vt:lpwstr>v-barran@microsoft.com</vt:lpwstr>
  </property>
  <property fmtid="{D5CDD505-2E9C-101B-9397-08002B2CF9AE}" pid="16" name="MSIP_Label_1a19d03a-48bc-4359-8038-5b5f6d5847c3_DateCreated">
    <vt:lpwstr>2017-02-07T17:23:28.2043107-08:00</vt:lpwstr>
  </property>
  <property fmtid="{D5CDD505-2E9C-101B-9397-08002B2CF9AE}" pid="17" name="MSIP_Label_1a19d03a-48bc-4359-8038-5b5f6d5847c3_Name">
    <vt:lpwstr>Any User (No Protection)</vt:lpwstr>
  </property>
  <property fmtid="{D5CDD505-2E9C-101B-9397-08002B2CF9AE}" pid="18" name="MSIP_Label_1a19d03a-48bc-4359-8038-5b5f6d5847c3_Extended_MSFT_Method">
    <vt:lpwstr>Manual</vt:lpwstr>
  </property>
  <property fmtid="{D5CDD505-2E9C-101B-9397-08002B2CF9AE}" pid="19" name="MSIP_Label_1a19d03a-48bc-4359-8038-5b5f6d5847c3_Parent">
    <vt:lpwstr>074e257c-5848-4582-9a6f-34a182080e71</vt:lpwstr>
  </property>
  <property fmtid="{D5CDD505-2E9C-101B-9397-08002B2CF9AE}" pid="20" name="Sensitivity">
    <vt:lpwstr>Confidential Any User (No Protection)</vt:lpwstr>
  </property>
  <property fmtid="{D5CDD505-2E9C-101B-9397-08002B2CF9AE}" pid="21" name="Order">
    <vt:r8>108200</vt:r8>
  </property>
  <property fmtid="{D5CDD505-2E9C-101B-9397-08002B2CF9AE}" pid="22" name="xd_Signature">
    <vt:bool>false</vt:bool>
  </property>
  <property fmtid="{D5CDD505-2E9C-101B-9397-08002B2CF9AE}" pid="23" name="xd_ProgID">
    <vt:lpwstr/>
  </property>
  <property fmtid="{D5CDD505-2E9C-101B-9397-08002B2CF9AE}" pid="24" name="TemplateUrl">
    <vt:lpwstr/>
  </property>
</Properties>
</file>